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80" r:id="rId6"/>
    <p:sldId id="257" r:id="rId7"/>
    <p:sldId id="276" r:id="rId8"/>
    <p:sldId id="275" r:id="rId9"/>
    <p:sldId id="258" r:id="rId10"/>
    <p:sldId id="262" r:id="rId11"/>
    <p:sldId id="287" r:id="rId12"/>
    <p:sldId id="270" r:id="rId13"/>
    <p:sldId id="281" r:id="rId14"/>
    <p:sldId id="283" r:id="rId15"/>
    <p:sldId id="261" r:id="rId16"/>
    <p:sldId id="289" r:id="rId17"/>
    <p:sldId id="269" r:id="rId18"/>
    <p:sldId id="292" r:id="rId19"/>
    <p:sldId id="291" r:id="rId20"/>
    <p:sldId id="290" r:id="rId21"/>
    <p:sldId id="259" r:id="rId22"/>
    <p:sldId id="293" r:id="rId23"/>
    <p:sldId id="271" r:id="rId24"/>
    <p:sldId id="294" r:id="rId25"/>
    <p:sldId id="295" r:id="rId26"/>
    <p:sldId id="264" r:id="rId27"/>
    <p:sldId id="296" r:id="rId28"/>
    <p:sldId id="273" r:id="rId29"/>
    <p:sldId id="286"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eterka" initials="SP" lastIdx="2" clrIdx="0">
    <p:extLst>
      <p:ext uri="{19B8F6BF-5375-455C-9EA6-DF929625EA0E}">
        <p15:presenceInfo xmlns:p15="http://schemas.microsoft.com/office/powerpoint/2012/main" userId="S::speterka@interfaithaction.org::37b476e4-9a6f-4ab2-b587-70d15e017c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D3D"/>
    <a:srgbClr val="3693D1"/>
    <a:srgbClr val="3695D1"/>
    <a:srgbClr val="3FB1E5"/>
    <a:srgbClr val="9A4888"/>
    <a:srgbClr val="FEBE10"/>
    <a:srgbClr val="D83733"/>
    <a:srgbClr val="609B40"/>
    <a:srgbClr val="0062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72" autoAdjust="0"/>
  </p:normalViewPr>
  <p:slideViewPr>
    <p:cSldViewPr snapToGrid="0">
      <p:cViewPr varScale="1">
        <p:scale>
          <a:sx n="56" d="100"/>
          <a:sy n="56" d="100"/>
        </p:scale>
        <p:origin x="10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3EB3A-3ED8-5147-BC34-C4CD3C286D58}"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D0204-690F-9840-8C0F-665901B049DC}" type="slidenum">
              <a:rPr lang="en-US" smtClean="0"/>
              <a:t>‹#›</a:t>
            </a:fld>
            <a:endParaRPr lang="en-US"/>
          </a:p>
        </p:txBody>
      </p:sp>
    </p:spTree>
    <p:extLst>
      <p:ext uri="{BB962C8B-B14F-4D97-AF65-F5344CB8AC3E}">
        <p14:creationId xmlns:p14="http://schemas.microsoft.com/office/powerpoint/2010/main" val="2225545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20000"/>
              </a:lnSpc>
            </a:pPr>
            <a:r>
              <a:rPr lang="en-US" dirty="0">
                <a:latin typeface="Droid Sans"/>
              </a:rPr>
              <a:t>There’s a good narrative history of our work published in 2006 to celebrate the Centennial of the St. Paul Area Council of Churches</a:t>
            </a:r>
          </a:p>
          <a:p>
            <a:pPr marL="457200" indent="-457200">
              <a:lnSpc>
                <a:spcPct val="120000"/>
              </a:lnSpc>
            </a:pPr>
            <a:endParaRPr lang="en-US" dirty="0">
              <a:latin typeface="Droid Sans"/>
            </a:endParaRPr>
          </a:p>
          <a:p>
            <a:pPr marL="457200" indent="-457200">
              <a:lnSpc>
                <a:spcPct val="120000"/>
              </a:lnSpc>
            </a:pPr>
            <a:r>
              <a:rPr lang="en-US" dirty="0">
                <a:latin typeface="Droid Sans"/>
              </a:rPr>
              <a:t>1906 – Ramsey County Sunday School Association, emphasis on Protestant education &amp; leadership development for religious instruction release days</a:t>
            </a:r>
          </a:p>
          <a:p>
            <a:pPr marL="457200" indent="-457200">
              <a:lnSpc>
                <a:spcPct val="120000"/>
              </a:lnSpc>
            </a:pPr>
            <a:endParaRPr lang="en-US" dirty="0">
              <a:latin typeface="Droid Sans"/>
            </a:endParaRPr>
          </a:p>
          <a:p>
            <a:pPr marL="457200" indent="-457200">
              <a:lnSpc>
                <a:spcPct val="120000"/>
              </a:lnSpc>
            </a:pPr>
            <a:r>
              <a:rPr lang="en-US" dirty="0">
                <a:latin typeface="Droid Sans"/>
              </a:rPr>
              <a:t>1943 – St. Paul Council of Churches, expansion beyond Protestant Sunday School education/leadership services to include charity, social services work, and ecumenism among Protestant denominations and with Catholic parishes/entities</a:t>
            </a:r>
          </a:p>
          <a:p>
            <a:pPr marL="457200" indent="-457200">
              <a:lnSpc>
                <a:spcPct val="120000"/>
              </a:lnSpc>
            </a:pPr>
            <a:endParaRPr lang="en-US" dirty="0">
              <a:latin typeface="Droid Sans"/>
            </a:endParaRPr>
          </a:p>
          <a:p>
            <a:pPr marL="457200" indent="-457200">
              <a:lnSpc>
                <a:spcPct val="120000"/>
              </a:lnSpc>
            </a:pPr>
            <a:r>
              <a:rPr lang="en-US" dirty="0">
                <a:latin typeface="Droid Sans"/>
              </a:rPr>
              <a:t>1962 – St. Paul Area Council of Churches; growth of metro area, ongoing social service needs, legislative advocacy, broad-based religious organizing</a:t>
            </a:r>
          </a:p>
          <a:p>
            <a:pPr marL="457200" indent="-457200">
              <a:lnSpc>
                <a:spcPct val="120000"/>
              </a:lnSpc>
            </a:pPr>
            <a:endParaRPr lang="en-US" dirty="0">
              <a:latin typeface="Droid Sans"/>
            </a:endParaRPr>
          </a:p>
          <a:p>
            <a:pPr marL="457200" indent="-457200">
              <a:lnSpc>
                <a:spcPct val="120000"/>
              </a:lnSpc>
            </a:pPr>
            <a:r>
              <a:rPr lang="en-US" dirty="0">
                <a:latin typeface="Droid Sans"/>
              </a:rPr>
              <a:t>2013 – intentional discernment period to recognize growing economic needs of neighbors in St. Paul, successes of historic SPACC anti-poverty programs of Department of Indian Work and Project Home, and the need for all religious people to be part of the solution; broadened the constituency to include people of all religious backgrounds, and narrowed the programmatic focus to mobilizing faith community volunteers against systemic poverty through direct service</a:t>
            </a:r>
          </a:p>
          <a:p>
            <a:pPr marL="457200" indent="-457200">
              <a:lnSpc>
                <a:spcPct val="120000"/>
              </a:lnSpc>
            </a:pPr>
            <a:endParaRPr lang="en-US" dirty="0">
              <a:latin typeface="Droid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Droid Sans"/>
              </a:rPr>
              <a:t>2015 – Interfaith Action of Greater St. Paul – needed ED with expertise in anti-poverty work, wasn’t an ordained/commissioned/religious professional, wasn’t Christian, and understood the critical role religious commitments play in activating people to make their community a better place to live. The Board chose Randi </a:t>
            </a:r>
            <a:r>
              <a:rPr lang="en-US" dirty="0" err="1">
                <a:latin typeface="Droid Sans"/>
              </a:rPr>
              <a:t>Ilyse</a:t>
            </a:r>
            <a:r>
              <a:rPr lang="en-US" dirty="0">
                <a:latin typeface="Droid Sans"/>
              </a:rPr>
              <a:t> Roth, a career-long legal aid lawyer working with people around affordable housing and farming disputes and eventual director at the Otto Bremer Foundation before she came to Interfaith Action. She was also raised and continues to live out her Jewish faith through her local synagogue, Beth Jacob Congregation, in Mendota Heights</a:t>
            </a:r>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5</a:t>
            </a:fld>
            <a:endParaRPr lang="en-US"/>
          </a:p>
        </p:txBody>
      </p:sp>
    </p:spTree>
    <p:extLst>
      <p:ext uri="{BB962C8B-B14F-4D97-AF65-F5344CB8AC3E}">
        <p14:creationId xmlns:p14="http://schemas.microsoft.com/office/powerpoint/2010/main" val="134447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200" dirty="0">
                <a:latin typeface="Droid Sans"/>
              </a:rPr>
              <a:t>Where can volunteers have the best chance for positive impact, and be invited to transform from “helper” to extended family in the process?</a:t>
            </a:r>
            <a:endParaRPr lang="en-US" sz="1200" dirty="0">
              <a:latin typeface="Calibri" panose="020F0502020204030204"/>
              <a:cs typeface="Calibri"/>
            </a:endParaRPr>
          </a:p>
          <a:p>
            <a:pPr marL="457200" indent="-457200">
              <a:buFont typeface="Arial"/>
              <a:buChar char="•"/>
            </a:pPr>
            <a:r>
              <a:rPr lang="en-US" sz="1200" dirty="0">
                <a:latin typeface="Droid Sans"/>
              </a:rPr>
              <a:t>Community-led process to determine most effective nonprofit </a:t>
            </a:r>
            <a:r>
              <a:rPr lang="en-US" sz="1200" dirty="0" err="1">
                <a:latin typeface="Droid Sans"/>
              </a:rPr>
              <a:t>partners</a:t>
            </a:r>
            <a:r>
              <a:rPr lang="en-US" sz="1200" dirty="0" err="1">
                <a:cs typeface="Calibri"/>
                <a:sym typeface="Wingdings" panose="05000000000000000000" pitchFamily="2" charset="2"/>
              </a:rPr>
              <a:t></a:t>
            </a:r>
            <a:r>
              <a:rPr lang="en-US" sz="1200" dirty="0" err="1">
                <a:latin typeface="Droid Sans"/>
              </a:rPr>
              <a:t>Focus</a:t>
            </a:r>
            <a:r>
              <a:rPr lang="en-US" sz="1200" dirty="0">
                <a:latin typeface="Droid Sans"/>
              </a:rPr>
              <a:t> on increasing likelihood for achieving post-secondary education credential to maximize labor market potential</a:t>
            </a:r>
            <a:endParaRPr lang="en-US" sz="1200" dirty="0">
              <a:cs typeface="Calibri"/>
            </a:endParaRPr>
          </a:p>
          <a:p>
            <a:pPr marL="457200" indent="-457200">
              <a:buFont typeface="Arial"/>
              <a:buChar char="•"/>
            </a:pPr>
            <a:r>
              <a:rPr lang="en-US" sz="1200" dirty="0">
                <a:latin typeface="Droid Sans"/>
              </a:rPr>
              <a:t>Provide dynamic learning events that deepen understanding, erode judgment, and encourage empathy</a:t>
            </a:r>
          </a:p>
          <a:p>
            <a:pPr marL="457200" indent="-457200">
              <a:buFont typeface="Arial"/>
              <a:buChar char="•"/>
            </a:pPr>
            <a:r>
              <a:rPr lang="en-US" sz="1200" dirty="0">
                <a:latin typeface="Droid Sans"/>
              </a:rPr>
              <a:t>Clergy civic engagement opportunities with city, county, and state-wide leaders to improve community relations</a:t>
            </a:r>
          </a:p>
          <a:p>
            <a:pPr marL="457200" indent="-457200">
              <a:buFont typeface="Arial"/>
              <a:buChar char="•"/>
            </a:pPr>
            <a:r>
              <a:rPr lang="en-US" sz="1200" dirty="0">
                <a:latin typeface="Droid Sans"/>
              </a:rPr>
              <a:t>Re-visioning with community partners to build toward becoming volunteer hub for faith communities</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20</a:t>
            </a:fld>
            <a:endParaRPr lang="en-US"/>
          </a:p>
        </p:txBody>
      </p:sp>
    </p:spTree>
    <p:extLst>
      <p:ext uri="{BB962C8B-B14F-4D97-AF65-F5344CB8AC3E}">
        <p14:creationId xmlns:p14="http://schemas.microsoft.com/office/powerpoint/2010/main" val="376136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latin typeface="Droid Sans"/>
              </a:rPr>
              <a:t>State-wide conversations with Dept. of Public Safety Commissioner John Harrington and 38 houses of worship, bringing religious values to the task of building a better public safety system</a:t>
            </a:r>
          </a:p>
          <a:p>
            <a:pPr marL="457200" indent="-457200">
              <a:buFont typeface="Arial" panose="020B0604020202020204" pitchFamily="34" charset="0"/>
              <a:buChar char="•"/>
            </a:pPr>
            <a:r>
              <a:rPr lang="en-US" sz="1200" dirty="0">
                <a:latin typeface="Droid Sans"/>
              </a:rPr>
              <a:t>Faith leaders developed textual source books for Buddhist, Christian, Jewish, and Unitarian traditions</a:t>
            </a:r>
          </a:p>
          <a:p>
            <a:pPr marL="457200" indent="-457200">
              <a:buFont typeface="Arial" panose="020B0604020202020204" pitchFamily="34" charset="0"/>
              <a:buChar char="•"/>
            </a:pPr>
            <a:r>
              <a:rPr lang="en-US" sz="1200" dirty="0">
                <a:latin typeface="Droid Sans"/>
              </a:rPr>
              <a:t>Informing funding and policy recommendations in the Commissioner’s conversations with the legislature and upcoming budget proposals</a:t>
            </a:r>
          </a:p>
          <a:p>
            <a:pPr marL="457200" indent="-457200">
              <a:buFont typeface="Arial" panose="020B0604020202020204" pitchFamily="34" charset="0"/>
              <a:buChar char="•"/>
            </a:pPr>
            <a:r>
              <a:rPr lang="en-US" sz="1200" dirty="0">
                <a:latin typeface="Droid Sans"/>
              </a:rPr>
              <a:t>Forthcoming third-party evaluation with analysis and recommendations from world-renowned evaluation team</a:t>
            </a:r>
          </a:p>
          <a:p>
            <a:pPr marL="457200" indent="-457200">
              <a:buFont typeface="Arial" panose="020B0604020202020204" pitchFamily="34" charset="0"/>
              <a:buChar char="•"/>
            </a:pPr>
            <a:r>
              <a:rPr lang="en-US" sz="1200" dirty="0">
                <a:latin typeface="Droid Sans"/>
              </a:rPr>
              <a:t>Building cross-congregational collaborations for ongoing engagement of public safety issues</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22</a:t>
            </a:fld>
            <a:endParaRPr lang="en-US"/>
          </a:p>
        </p:txBody>
      </p:sp>
    </p:spTree>
    <p:extLst>
      <p:ext uri="{BB962C8B-B14F-4D97-AF65-F5344CB8AC3E}">
        <p14:creationId xmlns:p14="http://schemas.microsoft.com/office/powerpoint/2010/main" val="233132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roid Sans"/>
                <a:ea typeface="Droid Sans" panose="020B0606030804020204" pitchFamily="34" charset="0"/>
                <a:cs typeface="Droid Sans" panose="020B0606030804020204" pitchFamily="34" charset="0"/>
              </a:rPr>
              <a:t>Community presentations and free walk-in legal assistance, provided in collaboration with Southern MN Regional Legal Services, the Cardozo Society, and Progressive Baptist Church</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23</a:t>
            </a:fld>
            <a:endParaRPr lang="en-US"/>
          </a:p>
        </p:txBody>
      </p:sp>
    </p:spTree>
    <p:extLst>
      <p:ext uri="{BB962C8B-B14F-4D97-AF65-F5344CB8AC3E}">
        <p14:creationId xmlns:p14="http://schemas.microsoft.com/office/powerpoint/2010/main" val="406129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D0204-690F-9840-8C0F-665901B049DC}" type="slidenum">
              <a:rPr lang="en-US" smtClean="0"/>
              <a:t>24</a:t>
            </a:fld>
            <a:endParaRPr lang="en-US"/>
          </a:p>
        </p:txBody>
      </p:sp>
    </p:spTree>
    <p:extLst>
      <p:ext uri="{BB962C8B-B14F-4D97-AF65-F5344CB8AC3E}">
        <p14:creationId xmlns:p14="http://schemas.microsoft.com/office/powerpoint/2010/main" val="306074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dirty="0">
                <a:latin typeface="Droid Sans"/>
              </a:rPr>
              <a:t>Outreach from Pastor Carl Walker at Morning Star Baptist Church</a:t>
            </a:r>
            <a:endParaRPr lang="en-US" dirty="0">
              <a:cs typeface="Calibri"/>
            </a:endParaRPr>
          </a:p>
          <a:p>
            <a:pPr marL="342900" indent="-342900">
              <a:buFont typeface="Arial"/>
              <a:buChar char="•"/>
            </a:pPr>
            <a:r>
              <a:rPr lang="en-US" sz="1200" dirty="0">
                <a:latin typeface="Droid Sans"/>
              </a:rPr>
              <a:t>What would be the impact if everyone in underserved areas of our community knew all their legal rights, and had access to expert services?</a:t>
            </a:r>
          </a:p>
          <a:p>
            <a:pPr marL="342900" indent="-342900">
              <a:buFont typeface="Arial"/>
              <a:buChar char="•"/>
            </a:pPr>
            <a:r>
              <a:rPr lang="en-US" sz="1200" dirty="0">
                <a:latin typeface="Droid Sans"/>
              </a:rPr>
              <a:t>Pre-COVID: operating out of Walker West Music Academy</a:t>
            </a:r>
          </a:p>
          <a:p>
            <a:pPr marL="342900" indent="-342900">
              <a:buFont typeface="Arial"/>
              <a:buChar char="•"/>
            </a:pPr>
            <a:r>
              <a:rPr lang="en-US" sz="1200" dirty="0">
                <a:latin typeface="Droid Sans"/>
              </a:rPr>
              <a:t>During high COVID: Legal rights videos, and online and phone services during COVID</a:t>
            </a:r>
          </a:p>
          <a:p>
            <a:pPr marL="342900" indent="-342900">
              <a:buFont typeface="Arial"/>
              <a:buChar char="•"/>
            </a:pPr>
            <a:r>
              <a:rPr lang="en-US" sz="1200" dirty="0">
                <a:latin typeface="Droid Sans"/>
              </a:rPr>
              <a:t>Current site at Progressive Baptist Church offers in-person and phone assistance</a:t>
            </a:r>
          </a:p>
          <a:p>
            <a:pPr marL="342900" indent="-342900">
              <a:buFont typeface="Arial"/>
              <a:buChar char="•"/>
            </a:pPr>
            <a:r>
              <a:rPr lang="en-US" sz="1200" dirty="0">
                <a:latin typeface="Droid Sans"/>
              </a:rPr>
              <a:t>In conversation with other legal groups beyond the Cardozo Society to provide another site and set of lawyers ready to serve more individuals</a:t>
            </a:r>
            <a:endParaRPr lang="en-US" sz="1100" dirty="0">
              <a:latin typeface="Droid Sans"/>
            </a:endParaRP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25</a:t>
            </a:fld>
            <a:endParaRPr lang="en-US"/>
          </a:p>
        </p:txBody>
      </p:sp>
    </p:spTree>
    <p:extLst>
      <p:ext uri="{BB962C8B-B14F-4D97-AF65-F5344CB8AC3E}">
        <p14:creationId xmlns:p14="http://schemas.microsoft.com/office/powerpoint/2010/main" val="322188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success our families realize happens because they’ve met supportive neighbors like you;</a:t>
            </a:r>
          </a:p>
          <a:p>
            <a:r>
              <a:rPr lang="en-US" dirty="0"/>
              <a:t>Neighbors who show up for tutoring and meal prep and </a:t>
            </a:r>
            <a:r>
              <a:rPr lang="en-US" dirty="0" err="1"/>
              <a:t>foodshelf</a:t>
            </a:r>
            <a:r>
              <a:rPr lang="en-US" dirty="0"/>
              <a:t> assistance;</a:t>
            </a:r>
          </a:p>
          <a:p>
            <a:r>
              <a:rPr lang="en-US" dirty="0"/>
              <a:t>Neighbors who show up and are fundamentally changed by the encounters and relationships across differences;</a:t>
            </a:r>
          </a:p>
          <a:p>
            <a:r>
              <a:rPr lang="en-US" dirty="0"/>
              <a:t>Neighbors who show up to say, YIMBY, Yes In My </a:t>
            </a:r>
            <a:r>
              <a:rPr lang="en-US" dirty="0" err="1"/>
              <a:t>BackYard</a:t>
            </a:r>
            <a:r>
              <a:rPr lang="en-US" dirty="0"/>
              <a:t>, for Project Home at the Provincial House; for legal clinics in your house of worship; for an American Indian Community Center Collaborative to be worthy of all of the federal, state, county and city money that has been stolen from Indigenous people for centuries.</a:t>
            </a:r>
          </a:p>
          <a:p>
            <a:r>
              <a:rPr lang="en-US" dirty="0"/>
              <a:t>There are so many ways to be involved in social change work; it all needs our attention and commitment. But I’m reminded of the recent words of civil rights attorney Fred Gray, a man Dr. King referred to as the chief counsel of the civil rights movement. As a still-practicing attorney at the age of 91, after receiving the presidential medal of freedom this past summer, Mr. Gray reflected on his decades-long participation in the struggle for equal rights by saying, “</a:t>
            </a:r>
            <a:r>
              <a:rPr lang="en-US" b="0" i="0" dirty="0">
                <a:solidFill>
                  <a:srgbClr val="333333"/>
                </a:solidFill>
                <a:effectLst/>
                <a:latin typeface="Georgia" panose="02040502050405020303" pitchFamily="18" charset="0"/>
              </a:rPr>
              <a:t>We have changed the laws but we haven't changed the attitudes behind the persons who are enforcing those laws.” Attitudes won’t be changed without encounter, without relationship, without the routine practice of being present to and working alongside our neighbors who have been locked up and left out.</a:t>
            </a:r>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26</a:t>
            </a:fld>
            <a:endParaRPr lang="en-US"/>
          </a:p>
        </p:txBody>
      </p:sp>
    </p:spTree>
    <p:extLst>
      <p:ext uri="{BB962C8B-B14F-4D97-AF65-F5344CB8AC3E}">
        <p14:creationId xmlns:p14="http://schemas.microsoft.com/office/powerpoint/2010/main" val="251133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Droid Sans"/>
              </a:rPr>
              <a:t>Guiding question: How can we mobilize people of faith to build an infrastructure of opportunity in our community?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Droid Sans"/>
              </a:rPr>
              <a:t>Based on the strengths of Project Home and the Department of Indian Work, created Opportunity St. Paul, Community Power Ups &amp; Power-Up legal clinics, and built partnerships with civic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Droid Sans"/>
              </a:rPr>
              <a:t>Sold building at 1671 Summit, operating out of Provincial House and Department of Indian Work locations and remotely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6</a:t>
            </a:fld>
            <a:endParaRPr lang="en-US"/>
          </a:p>
        </p:txBody>
      </p:sp>
    </p:spTree>
    <p:extLst>
      <p:ext uri="{BB962C8B-B14F-4D97-AF65-F5344CB8AC3E}">
        <p14:creationId xmlns:p14="http://schemas.microsoft.com/office/powerpoint/2010/main" val="196685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Droid Sans" panose="020B0606030804020204"/>
                <a:ea typeface="Droid Sans" panose="020B0606030804020204" pitchFamily="34" charset="0"/>
                <a:cs typeface="Droid Sans" panose="020B0606030804020204" pitchFamily="34" charset="0"/>
              </a:rPr>
              <a:t>We partner with American Indian families</a:t>
            </a:r>
            <a:r>
              <a:rPr lang="en-US" sz="1200" b="1" dirty="0">
                <a:solidFill>
                  <a:schemeClr val="tx1"/>
                </a:solidFill>
                <a:latin typeface="Droid Sans" panose="020B0606030804020204"/>
              </a:rPr>
              <a:t> to revitalize culture, education and wellness. We provide a safe, Indigenous space to empower families towards self-determination, while respecting cultural and spiritual diversity. </a:t>
            </a:r>
            <a:endParaRPr lang="en-US" sz="1200" b="1" dirty="0">
              <a:latin typeface="Droid Sans" panose="020B0606030804020204"/>
            </a:endParaRP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7</a:t>
            </a:fld>
            <a:endParaRPr lang="en-US"/>
          </a:p>
        </p:txBody>
      </p:sp>
    </p:spTree>
    <p:extLst>
      <p:ext uri="{BB962C8B-B14F-4D97-AF65-F5344CB8AC3E}">
        <p14:creationId xmlns:p14="http://schemas.microsoft.com/office/powerpoint/2010/main" val="334645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Droid Sans" panose="020B0606030804020204" pitchFamily="34" charset="0"/>
                <a:ea typeface="Droid Sans" panose="020B0606030804020204" pitchFamily="34" charset="0"/>
                <a:cs typeface="Droid Sans" panose="020B0606030804020204" pitchFamily="34" charset="0"/>
              </a:rPr>
              <a:t>Emer: FY21: served 2,500 individuals representing 52 tribal nations, providing over 189,000 </a:t>
            </a:r>
            <a:r>
              <a:rPr lang="en-US" sz="1200" dirty="0" err="1">
                <a:latin typeface="Droid Sans" panose="020B0606030804020204" pitchFamily="34" charset="0"/>
                <a:ea typeface="Droid Sans" panose="020B0606030804020204" pitchFamily="34" charset="0"/>
                <a:cs typeface="Droid Sans" panose="020B0606030804020204" pitchFamily="34" charset="0"/>
              </a:rPr>
              <a:t>lbs</a:t>
            </a:r>
            <a:r>
              <a:rPr lang="en-US" sz="1200" dirty="0">
                <a:latin typeface="Droid Sans" panose="020B0606030804020204" pitchFamily="34" charset="0"/>
                <a:ea typeface="Droid Sans" panose="020B0606030804020204" pitchFamily="34" charset="0"/>
                <a:cs typeface="Droid Sans" panose="020B0606030804020204" pitchFamily="34" charset="0"/>
              </a:rPr>
              <a:t> of food—mostly delivered via </a:t>
            </a:r>
            <a:r>
              <a:rPr lang="en-US" sz="1200" dirty="0" err="1">
                <a:latin typeface="Droid Sans" panose="020B0606030804020204" pitchFamily="34" charset="0"/>
                <a:ea typeface="Droid Sans" panose="020B0606030804020204" pitchFamily="34" charset="0"/>
                <a:cs typeface="Droid Sans" panose="020B0606030804020204" pitchFamily="34" charset="0"/>
              </a:rPr>
              <a:t>Indige</a:t>
            </a:r>
            <a:r>
              <a:rPr lang="en-US" sz="1200" dirty="0">
                <a:latin typeface="Droid Sans" panose="020B0606030804020204" pitchFamily="34" charset="0"/>
                <a:ea typeface="Droid Sans" panose="020B0606030804020204" pitchFamily="34" charset="0"/>
                <a:cs typeface="Droid Sans" panose="020B0606030804020204" pitchFamily="34" charset="0"/>
              </a:rPr>
              <a:t>-van until recently!</a:t>
            </a:r>
          </a:p>
          <a:p>
            <a:pPr marL="0" indent="0">
              <a:buFont typeface="Arial" panose="020B0604020202020204" pitchFamily="34" charset="0"/>
              <a:buNone/>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0" indent="0">
              <a:buFont typeface="Arial" panose="020B0604020202020204" pitchFamily="34" charset="0"/>
              <a:buNone/>
            </a:pPr>
            <a:r>
              <a:rPr lang="en-US" sz="1200" dirty="0">
                <a:latin typeface="Droid Sans" panose="020B0606030804020204" pitchFamily="34" charset="0"/>
                <a:ea typeface="Droid Sans" panose="020B0606030804020204" pitchFamily="34" charset="0"/>
                <a:cs typeface="Droid Sans" panose="020B0606030804020204" pitchFamily="34" charset="0"/>
              </a:rPr>
              <a:t>First culturally-specific </a:t>
            </a:r>
            <a:r>
              <a:rPr lang="en-US" sz="1200" dirty="0" err="1">
                <a:latin typeface="Droid Sans" panose="020B0606030804020204" pitchFamily="34" charset="0"/>
                <a:ea typeface="Droid Sans" panose="020B0606030804020204" pitchFamily="34" charset="0"/>
                <a:cs typeface="Droid Sans" panose="020B0606030804020204" pitchFamily="34" charset="0"/>
              </a:rPr>
              <a:t>foodshelf</a:t>
            </a:r>
            <a:r>
              <a:rPr lang="en-US" sz="1200" dirty="0">
                <a:latin typeface="Droid Sans" panose="020B0606030804020204" pitchFamily="34" charset="0"/>
                <a:ea typeface="Droid Sans" panose="020B0606030804020204" pitchFamily="34" charset="0"/>
                <a:cs typeface="Droid Sans" panose="020B0606030804020204" pitchFamily="34" charset="0"/>
              </a:rPr>
              <a:t> to become </a:t>
            </a:r>
            <a:r>
              <a:rPr lang="en-US" sz="1200" dirty="0" err="1">
                <a:latin typeface="Droid Sans" panose="020B0606030804020204" pitchFamily="34" charset="0"/>
                <a:ea typeface="Droid Sans" panose="020B0606030804020204" pitchFamily="34" charset="0"/>
                <a:cs typeface="Droid Sans" panose="020B0606030804020204" pitchFamily="34" charset="0"/>
              </a:rPr>
              <a:t>Supershelf</a:t>
            </a:r>
            <a:r>
              <a:rPr lang="en-US" sz="1200" dirty="0">
                <a:latin typeface="Droid Sans" panose="020B0606030804020204" pitchFamily="34" charset="0"/>
                <a:ea typeface="Droid Sans" panose="020B0606030804020204" pitchFamily="34" charset="0"/>
                <a:cs typeface="Droid Sans" panose="020B0606030804020204" pitchFamily="34" charset="0"/>
              </a:rPr>
              <a:t> site in MN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roid Sans" panose="020B0606030804020204" pitchFamily="34" charset="0"/>
                <a:ea typeface="Droid Sans" panose="020B0606030804020204" pitchFamily="34" charset="0"/>
                <a:cs typeface="Droid Sans" panose="020B0606030804020204" pitchFamily="34" charset="0"/>
              </a:rPr>
              <a:t>Diabetes: Partner with U of MN on family education diabetes services (FEDS), food demonstrations, prevention and maintenance at a variety of locations (indoor/outdoor)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roid Sans" panose="020B0606030804020204" pitchFamily="34" charset="0"/>
                <a:ea typeface="Droid Sans" panose="020B0606030804020204" pitchFamily="34" charset="0"/>
                <a:cs typeface="Droid Sans" panose="020B0606030804020204" pitchFamily="34" charset="0"/>
              </a:rPr>
              <a:t>Enrichment: 100 youth participate in culturally-relevant curriculum of after school and summer programming, learning Indigenous history, arts and ceremony; literacy; physical health; and taking field trips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342900" indent="-342900">
              <a:buFont typeface="Arial" panose="020B0604020202020204" pitchFamily="34" charset="0"/>
              <a:buChar char="•"/>
            </a:pPr>
            <a:r>
              <a:rPr lang="en-US" sz="1200" dirty="0">
                <a:latin typeface="Droid Sans" panose="020B0606030804020204"/>
              </a:rPr>
              <a:t>Connect callers to resources: COVID-19 testing, vaccine clinics, housing, food, and health. </a:t>
            </a:r>
          </a:p>
          <a:p>
            <a:pPr marL="342900" indent="-342900">
              <a:buFont typeface="Arial" panose="020B0604020202020204" pitchFamily="34" charset="0"/>
              <a:buChar char="•"/>
            </a:pPr>
            <a:r>
              <a:rPr lang="en-US" sz="1200" dirty="0">
                <a:latin typeface="Droid Sans" panose="020B0606030804020204"/>
              </a:rPr>
              <a:t>Host vaccine and testing events</a:t>
            </a:r>
          </a:p>
          <a:p>
            <a:pPr marL="342900" indent="-342900">
              <a:buFont typeface="Arial" panose="020B0604020202020204" pitchFamily="34" charset="0"/>
              <a:buChar char="•"/>
            </a:pPr>
            <a:r>
              <a:rPr lang="en-US" sz="1200" dirty="0">
                <a:latin typeface="Droid Sans" panose="020B0606030804020204"/>
              </a:rPr>
              <a:t>Metro Transit 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Shared human services data system between DIW, American Indian Family Center, and Montessori American Indian Childcare Center, built by and for the American Indian families, in partnership with consultant Nicole Martin-Rogers</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“No wrong door” </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Intentional connections, purposeful referrals, and navigation</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8</a:t>
            </a:fld>
            <a:endParaRPr lang="en-US"/>
          </a:p>
        </p:txBody>
      </p:sp>
    </p:spTree>
    <p:extLst>
      <p:ext uri="{BB962C8B-B14F-4D97-AF65-F5344CB8AC3E}">
        <p14:creationId xmlns:p14="http://schemas.microsoft.com/office/powerpoint/2010/main" val="34778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sz="1200" dirty="0">
                <a:latin typeface="Droid Sans" panose="020B0606030804020204" pitchFamily="34" charset="0"/>
                <a:ea typeface="Droid Sans" panose="020B0606030804020204" pitchFamily="34" charset="0"/>
                <a:cs typeface="Droid Sans" panose="020B0606030804020204" pitchFamily="34" charset="0"/>
              </a:rPr>
              <a:t>Begun in 1952 as Twin Cities American Indian Ministries (See LCE with </a:t>
            </a:r>
            <a:r>
              <a:rPr lang="en-US" sz="1200" dirty="0" err="1">
                <a:latin typeface="Droid Sans" panose="020B0606030804020204" pitchFamily="34" charset="0"/>
                <a:ea typeface="Droid Sans" panose="020B0606030804020204" pitchFamily="34" charset="0"/>
                <a:cs typeface="Droid Sans" panose="020B0606030804020204" pitchFamily="34" charset="0"/>
              </a:rPr>
              <a:t>Cris</a:t>
            </a:r>
            <a:r>
              <a:rPr lang="en-US" sz="1200" dirty="0">
                <a:latin typeface="Droid Sans" panose="020B0606030804020204" pitchFamily="34" charset="0"/>
                <a:ea typeface="Droid Sans" panose="020B0606030804020204" pitchFamily="34" charset="0"/>
                <a:cs typeface="Droid Sans" panose="020B0606030804020204" pitchFamily="34" charset="0"/>
              </a:rPr>
              <a:t> Stainbrook on Indigenous land loss and precipitating factors that led to need for urban emergency services)</a:t>
            </a:r>
          </a:p>
          <a:p>
            <a:pPr marL="0" indent="0">
              <a:buFont typeface="Arial,Sans-Serif"/>
              <a:buNone/>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0" indent="0">
              <a:buFont typeface="Arial,Sans-Serif"/>
              <a:buNone/>
            </a:pPr>
            <a:r>
              <a:rPr lang="en-US" sz="1200" dirty="0">
                <a:latin typeface="Droid Sans" panose="020B0606030804020204" pitchFamily="34" charset="0"/>
                <a:ea typeface="Droid Sans" panose="020B0606030804020204" pitchFamily="34" charset="0"/>
                <a:cs typeface="Droid Sans" panose="020B0606030804020204" pitchFamily="34" charset="0"/>
              </a:rPr>
              <a:t>Short shuffle history 1968-1973 as MCC </a:t>
            </a:r>
          </a:p>
          <a:p>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0" indent="0">
              <a:buFont typeface="Arial"/>
              <a:buNone/>
            </a:pPr>
            <a:r>
              <a:rPr lang="en-US" sz="1200" dirty="0">
                <a:latin typeface="Droid Sans" panose="020B0606030804020204" pitchFamily="34" charset="0"/>
                <a:ea typeface="Droid Sans" panose="020B0606030804020204" pitchFamily="34" charset="0"/>
                <a:cs typeface="Droid Sans" panose="020B0606030804020204" pitchFamily="34" charset="0"/>
              </a:rPr>
              <a:t>Outgrew space at previous location on Summit Ave., Expanded to new, larger location in Little Canada</a:t>
            </a:r>
          </a:p>
          <a:p>
            <a:pPr marL="0" indent="0">
              <a:buFont typeface="Arial"/>
              <a:buNone/>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0" indent="0">
              <a:buFont typeface="Arial"/>
              <a:buNone/>
            </a:pPr>
            <a:r>
              <a:rPr lang="en-US" sz="1200" dirty="0">
                <a:latin typeface="Droid Sans" panose="020B0606030804020204" pitchFamily="34" charset="0"/>
                <a:ea typeface="Droid Sans" panose="020B0606030804020204" pitchFamily="34" charset="0"/>
                <a:cs typeface="Droid Sans" panose="020B0606030804020204" pitchFamily="34" charset="0"/>
              </a:rPr>
              <a:t>Partnership with Native-led nonprofits (American Indian Family Center and  to realize American Indian Community Center Collaborative on the East Side</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9</a:t>
            </a:fld>
            <a:endParaRPr lang="en-US"/>
          </a:p>
        </p:txBody>
      </p:sp>
    </p:spTree>
    <p:extLst>
      <p:ext uri="{BB962C8B-B14F-4D97-AF65-F5344CB8AC3E}">
        <p14:creationId xmlns:p14="http://schemas.microsoft.com/office/powerpoint/2010/main" val="383028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roid Sans"/>
                <a:ea typeface="Droid Sans" panose="020B0606030804020204" pitchFamily="34" charset="0"/>
                <a:cs typeface="Droid Sans" panose="020B0606030804020204" pitchFamily="34" charset="0"/>
              </a:rPr>
              <a:t>Transitional housing services for families at the Provincial House, in partnership with Ramsey County and the Sisters of St. Joseph of Carondelet</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12</a:t>
            </a:fld>
            <a:endParaRPr lang="en-US"/>
          </a:p>
        </p:txBody>
      </p:sp>
    </p:spTree>
    <p:extLst>
      <p:ext uri="{BB962C8B-B14F-4D97-AF65-F5344CB8AC3E}">
        <p14:creationId xmlns:p14="http://schemas.microsoft.com/office/powerpoint/2010/main" val="3616260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FY21: beds slept in 23,074 times (63% increase from previous year), by 239 children (85% 12 or under) and 153 adults, serving 121 families</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FY21: 22,488 meals served, along with twice daily snacks</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In past year, average stay fell from 83 to 66 days!</a:t>
            </a:r>
          </a:p>
          <a:p>
            <a:endParaRPr lang="en-US" dirty="0"/>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Employment, housing, budget/savings plan</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FY21: on average, families left shelter with just over $1,000 in savings</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At present, 94% of families who left shelter report current housing is stable</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6 months of resource referral aftercare by case management staff</a:t>
            </a:r>
          </a:p>
          <a:p>
            <a:pPr marL="342900" indent="-342900">
              <a:buFont typeface="Arial" panose="020B0604020202020204" pitchFamily="34" charset="0"/>
              <a:buChar char="•"/>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Project REACH hosting Pre-K – 3</a:t>
            </a:r>
            <a:r>
              <a:rPr lang="en-US" sz="1200" baseline="30000" dirty="0">
                <a:latin typeface="Droid Sans" panose="020B0606030804020204" pitchFamily="34" charset="0"/>
                <a:ea typeface="Droid Sans" panose="020B0606030804020204" pitchFamily="34" charset="0"/>
                <a:cs typeface="Droid Sans" panose="020B0606030804020204" pitchFamily="34" charset="0"/>
              </a:rPr>
              <a:t>rd</a:t>
            </a:r>
            <a:r>
              <a:rPr lang="en-US" sz="1200" dirty="0">
                <a:latin typeface="Droid Sans" panose="020B0606030804020204" pitchFamily="34" charset="0"/>
                <a:ea typeface="Droid Sans" panose="020B0606030804020204" pitchFamily="34" charset="0"/>
                <a:cs typeface="Droid Sans" panose="020B0606030804020204" pitchFamily="34" charset="0"/>
              </a:rPr>
              <a:t> grade onsite summer school 3 times a week</a:t>
            </a:r>
          </a:p>
          <a:p>
            <a:pPr marL="342900" indent="-342900">
              <a:buFont typeface="Arial" panose="020B0604020202020204" pitchFamily="34" charset="0"/>
              <a:buChar char="•"/>
            </a:pPr>
            <a:r>
              <a:rPr lang="en-US" sz="1200" dirty="0">
                <a:latin typeface="Droid Sans" panose="020B0606030804020204" pitchFamily="34" charset="0"/>
                <a:ea typeface="Droid Sans" panose="020B0606030804020204" pitchFamily="34" charset="0"/>
                <a:cs typeface="Droid Sans" panose="020B0606030804020204" pitchFamily="34" charset="0"/>
              </a:rPr>
              <a:t>Project REACH provides onsite tutoring for all grades during the school year</a:t>
            </a:r>
          </a:p>
          <a:p>
            <a:pPr marL="342900" indent="-342900">
              <a:buFont typeface="Arial" panose="020B0604020202020204" pitchFamily="34" charset="0"/>
              <a:buChar char="•"/>
            </a:pPr>
            <a:endParaRPr lang="en-US" sz="1200" dirty="0">
              <a:latin typeface="Droid Sans" panose="020B0606030804020204" pitchFamily="34" charset="0"/>
              <a:ea typeface="Droid Sans" panose="020B0606030804020204" pitchFamily="34" charset="0"/>
              <a:cs typeface="Droid Sans" panose="020B0606030804020204" pitchFamily="34" charset="0"/>
            </a:endParaRP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13</a:t>
            </a:fld>
            <a:endParaRPr lang="en-US"/>
          </a:p>
        </p:txBody>
      </p:sp>
    </p:spTree>
    <p:extLst>
      <p:ext uri="{BB962C8B-B14F-4D97-AF65-F5344CB8AC3E}">
        <p14:creationId xmlns:p14="http://schemas.microsoft.com/office/powerpoint/2010/main" val="3917483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200" dirty="0">
                <a:latin typeface="Droid Sans"/>
                <a:ea typeface="+mn-lt"/>
                <a:cs typeface="+mn-lt"/>
              </a:rPr>
              <a:t>Mobile shelter rotating among houses of worship, staffed primarily by volunteers</a:t>
            </a:r>
          </a:p>
          <a:p>
            <a:endParaRPr lang="en-US" dirty="0">
              <a:latin typeface="Droid Sans"/>
              <a:ea typeface="+mn-lt"/>
              <a:cs typeface="+mn-lt"/>
            </a:endParaRPr>
          </a:p>
          <a:p>
            <a:pPr marL="457200" indent="-457200">
              <a:buFont typeface="Arial"/>
              <a:buChar char="•"/>
            </a:pPr>
            <a:r>
              <a:rPr lang="en-US" sz="1200" dirty="0">
                <a:latin typeface="Droid Sans"/>
                <a:ea typeface="+mn-lt"/>
                <a:cs typeface="+mn-lt"/>
              </a:rPr>
              <a:t>2019: Addition of day center and rapid exit case management</a:t>
            </a:r>
          </a:p>
          <a:p>
            <a:endParaRPr lang="en-US" dirty="0">
              <a:latin typeface="Droid Sans"/>
              <a:ea typeface="+mn-lt"/>
              <a:cs typeface="+mn-lt"/>
            </a:endParaRPr>
          </a:p>
          <a:p>
            <a:pPr marL="457200" indent="-457200">
              <a:buFont typeface="Arial"/>
              <a:buChar char="•"/>
            </a:pPr>
            <a:r>
              <a:rPr lang="en-US" sz="1200" dirty="0">
                <a:latin typeface="Droid Sans"/>
                <a:ea typeface="+mn-lt"/>
                <a:cs typeface="+mn-lt"/>
              </a:rPr>
              <a:t>The COVID pivot: sheltering in place lead to Provincial House</a:t>
            </a:r>
          </a:p>
          <a:p>
            <a:endParaRPr lang="en-US" dirty="0">
              <a:latin typeface="Droid Sans"/>
              <a:ea typeface="+mn-lt"/>
              <a:cs typeface="+mn-lt"/>
            </a:endParaRPr>
          </a:p>
          <a:p>
            <a:pPr marL="457200" indent="-457200">
              <a:buFont typeface="Arial"/>
              <a:buChar char="•"/>
            </a:pPr>
            <a:r>
              <a:rPr lang="en-US" sz="1200" dirty="0">
                <a:latin typeface="Droid Sans"/>
                <a:ea typeface="+mn-lt"/>
                <a:cs typeface="+mn-lt"/>
              </a:rPr>
              <a:t>Capacity: 40 beds to 80 to 100 beds!</a:t>
            </a:r>
          </a:p>
          <a:p>
            <a:endParaRPr lang="en-US" dirty="0">
              <a:latin typeface="Droid Sans"/>
              <a:ea typeface="+mn-lt"/>
              <a:cs typeface="+mn-lt"/>
            </a:endParaRPr>
          </a:p>
          <a:p>
            <a:pPr marL="457200" indent="-457200">
              <a:buFont typeface="Arial"/>
              <a:buChar char="•"/>
            </a:pPr>
            <a:r>
              <a:rPr lang="en-US" sz="1200" dirty="0">
                <a:latin typeface="Droid Sans"/>
                <a:ea typeface="+mn-lt"/>
                <a:cs typeface="+mn-lt"/>
              </a:rPr>
              <a:t>Nursing undergrads for wellness checks, literacy tutors</a:t>
            </a:r>
          </a:p>
          <a:p>
            <a:pPr marL="457200" indent="-457200">
              <a:buFont typeface="Arial"/>
              <a:buChar char="•"/>
            </a:pPr>
            <a:endParaRPr lang="en-US" dirty="0">
              <a:latin typeface="Droid Sans"/>
              <a:ea typeface="+mn-lt"/>
              <a:cs typeface="+mn-lt"/>
            </a:endParaRPr>
          </a:p>
          <a:p>
            <a:pPr marL="457200" indent="-457200">
              <a:buFont typeface="Arial"/>
              <a:buChar char="•"/>
            </a:pPr>
            <a:r>
              <a:rPr lang="en-US" sz="1200" dirty="0">
                <a:latin typeface="Droid Sans"/>
                <a:ea typeface="+mn-lt"/>
                <a:cs typeface="+mn-lt"/>
              </a:rPr>
              <a:t>Securing longer-term funding to maintain services</a:t>
            </a:r>
          </a:p>
          <a:p>
            <a:pPr marL="457200" indent="-457200">
              <a:buFont typeface="Arial"/>
              <a:buChar char="•"/>
            </a:pPr>
            <a:endParaRPr lang="en-US" sz="1200" dirty="0">
              <a:latin typeface="Droid Sans"/>
              <a:ea typeface="+mn-lt"/>
              <a:cs typeface="+mn-lt"/>
            </a:endParaRPr>
          </a:p>
          <a:p>
            <a:pPr marL="457200" indent="-457200">
              <a:buFont typeface="Arial"/>
              <a:buChar char="•"/>
            </a:pPr>
            <a:r>
              <a:rPr lang="en-US" sz="1200" dirty="0">
                <a:latin typeface="Droid Sans"/>
                <a:ea typeface="+mn-lt"/>
                <a:cs typeface="+mn-lt"/>
              </a:rPr>
              <a:t>Partnerships with St. Kate’s, Allina nurses doing wellness visits, SPPS</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14</a:t>
            </a:fld>
            <a:endParaRPr lang="en-US"/>
          </a:p>
        </p:txBody>
      </p:sp>
    </p:spTree>
    <p:extLst>
      <p:ext uri="{BB962C8B-B14F-4D97-AF65-F5344CB8AC3E}">
        <p14:creationId xmlns:p14="http://schemas.microsoft.com/office/powerpoint/2010/main" val="423113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roid Sans"/>
                <a:ea typeface="Droid Sans" panose="020B0606030804020204" pitchFamily="34" charset="0"/>
                <a:cs typeface="Droid Sans" panose="020B0606030804020204" pitchFamily="34" charset="0"/>
              </a:rPr>
              <a:t>High-impact weekly volunteering with proven partners, and engagement opportunities that advance understanding for lay and clergy leaders</a:t>
            </a:r>
          </a:p>
          <a:p>
            <a:endParaRPr lang="en-US" dirty="0"/>
          </a:p>
        </p:txBody>
      </p:sp>
      <p:sp>
        <p:nvSpPr>
          <p:cNvPr id="4" name="Slide Number Placeholder 3"/>
          <p:cNvSpPr>
            <a:spLocks noGrp="1"/>
          </p:cNvSpPr>
          <p:nvPr>
            <p:ph type="sldNum" sz="quarter" idx="5"/>
          </p:nvPr>
        </p:nvSpPr>
        <p:spPr/>
        <p:txBody>
          <a:bodyPr/>
          <a:lstStyle/>
          <a:p>
            <a:fld id="{7E9D0204-690F-9840-8C0F-665901B049DC}" type="slidenum">
              <a:rPr lang="en-US" smtClean="0"/>
              <a:t>18</a:t>
            </a:fld>
            <a:endParaRPr lang="en-US"/>
          </a:p>
        </p:txBody>
      </p:sp>
    </p:spTree>
    <p:extLst>
      <p:ext uri="{BB962C8B-B14F-4D97-AF65-F5344CB8AC3E}">
        <p14:creationId xmlns:p14="http://schemas.microsoft.com/office/powerpoint/2010/main" val="90864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119F-F20E-BE43-B9C2-FA6F19AFCE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0DEB33-2339-F743-BA3C-2C4116F5E1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19A97-ED25-7A4C-9BE3-207589470D48}"/>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5" name="Footer Placeholder 4">
            <a:extLst>
              <a:ext uri="{FF2B5EF4-FFF2-40B4-BE49-F238E27FC236}">
                <a16:creationId xmlns:a16="http://schemas.microsoft.com/office/drawing/2014/main" id="{AF059084-C3E8-EA4A-AE66-C9D62C32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D1E6E-D4A5-5648-A16E-CF507F87DFF5}"/>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205972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01CB-8516-254B-9950-7A4333033B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DBDD46-FF39-7843-A8BE-3B86C50664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7B3EF-DF34-D34A-BD1F-13E9180C3874}"/>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5" name="Footer Placeholder 4">
            <a:extLst>
              <a:ext uri="{FF2B5EF4-FFF2-40B4-BE49-F238E27FC236}">
                <a16:creationId xmlns:a16="http://schemas.microsoft.com/office/drawing/2014/main" id="{4766E57E-FBA3-3142-AAA6-CF01524A7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2E7FA-2908-0641-BF2A-E5E18449AE85}"/>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280078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C5457-FF92-BC45-BDAE-161707BDFD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69F16-B664-294A-A1DD-2D2A3CB73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30345-9D6F-F54E-9745-0C531811B810}"/>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5" name="Footer Placeholder 4">
            <a:extLst>
              <a:ext uri="{FF2B5EF4-FFF2-40B4-BE49-F238E27FC236}">
                <a16:creationId xmlns:a16="http://schemas.microsoft.com/office/drawing/2014/main" id="{E996D4E4-B368-D74F-B806-CDAD85FB1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BDE76-2C2C-4C4E-89E8-9320211625C1}"/>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333977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3E3E-B708-884E-825C-6F5B00342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B3179-EA35-0C4F-8DFF-C05CA27D52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23C60-3D98-164F-8853-95E272B3F6AB}"/>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5" name="Footer Placeholder 4">
            <a:extLst>
              <a:ext uri="{FF2B5EF4-FFF2-40B4-BE49-F238E27FC236}">
                <a16:creationId xmlns:a16="http://schemas.microsoft.com/office/drawing/2014/main" id="{D6CD8F56-CD16-1F4B-9856-D26D3B683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52F58-677F-E843-BA0F-41DFF694D62A}"/>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227461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1B3B-FAE1-5B4C-ACFC-000C0A9554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882AE3-A7DE-E141-81D4-ACFD4F05FC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AA8F3-EB6C-364C-B9EE-5543F4BC058E}"/>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5" name="Footer Placeholder 4">
            <a:extLst>
              <a:ext uri="{FF2B5EF4-FFF2-40B4-BE49-F238E27FC236}">
                <a16:creationId xmlns:a16="http://schemas.microsoft.com/office/drawing/2014/main" id="{24466CF8-EEEB-9446-9DDA-97A89DBB4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6AE9B-34EC-CC4E-A3B5-11BD67EE850B}"/>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95013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E8C9F-972F-0F49-A0ED-ADFAB2EAD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A0EBA-7A35-D94F-ACE8-93BC39297B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81E27-A180-B94B-89B3-A35708F8C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E1014E-A751-7E48-9F9F-73BA63B9830B}"/>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6" name="Footer Placeholder 5">
            <a:extLst>
              <a:ext uri="{FF2B5EF4-FFF2-40B4-BE49-F238E27FC236}">
                <a16:creationId xmlns:a16="http://schemas.microsoft.com/office/drawing/2014/main" id="{63FD562A-F7B9-0B43-B4E6-8E6C839CC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4373E-8B9A-D34E-BAF7-83E27AE97AF1}"/>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69819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AC8B-F961-234E-B08C-DE6F2323D1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C260C6-2863-7E4C-8A73-A726842654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8C85A8-E8AF-FC41-BEC9-C881E68635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F3683-189F-7E42-A34B-1F0A1DB63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7E93E-3482-9042-90E5-B0EF3CF23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FB837-3E39-7F41-9532-BF8F4C3E3372}"/>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8" name="Footer Placeholder 7">
            <a:extLst>
              <a:ext uri="{FF2B5EF4-FFF2-40B4-BE49-F238E27FC236}">
                <a16:creationId xmlns:a16="http://schemas.microsoft.com/office/drawing/2014/main" id="{C50EF453-F8CC-4F4C-B77B-D0BF3F231E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395AB0-384A-F74A-BCCA-435D02AC85E2}"/>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88388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B2D3-51CE-AB42-825D-DFE04E040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9ADEC-7754-F640-B48E-02C77533921B}"/>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4" name="Footer Placeholder 3">
            <a:extLst>
              <a:ext uri="{FF2B5EF4-FFF2-40B4-BE49-F238E27FC236}">
                <a16:creationId xmlns:a16="http://schemas.microsoft.com/office/drawing/2014/main" id="{DE7C875E-563E-444B-BF54-4A60EA8EF5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0CCE62-BEEE-3D49-BF5F-0379B96BA9AE}"/>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239015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E07D1-9FD0-2344-91B7-7A285E0E7FEA}"/>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3" name="Footer Placeholder 2">
            <a:extLst>
              <a:ext uri="{FF2B5EF4-FFF2-40B4-BE49-F238E27FC236}">
                <a16:creationId xmlns:a16="http://schemas.microsoft.com/office/drawing/2014/main" id="{7320C8DB-8C76-6B4C-86C1-1A85F5A4B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34DC09-93E8-EC4B-B937-94D081B64769}"/>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3179425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DD895-90EA-8E49-A460-053871404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5999FE-39CD-DF43-B2C1-22E1065E4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D74AD-9061-B940-9FEC-BDD847CDF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7153DE-D100-1D42-81F5-D6024EE48D0C}"/>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6" name="Footer Placeholder 5">
            <a:extLst>
              <a:ext uri="{FF2B5EF4-FFF2-40B4-BE49-F238E27FC236}">
                <a16:creationId xmlns:a16="http://schemas.microsoft.com/office/drawing/2014/main" id="{7B30D880-E817-F445-B89E-B0F5F6446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0B66F-C8B3-F34D-AF4E-BA5FF52FAE25}"/>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253312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3C7C-08B2-2E46-894F-3876FDE1C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49396-8BE7-F447-AC6C-B938310F3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3E00D3-8317-A041-8135-814DC826C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0C648-5201-5244-84EB-B8097300C0E1}"/>
              </a:ext>
            </a:extLst>
          </p:cNvPr>
          <p:cNvSpPr>
            <a:spLocks noGrp="1"/>
          </p:cNvSpPr>
          <p:nvPr>
            <p:ph type="dt" sz="half" idx="10"/>
          </p:nvPr>
        </p:nvSpPr>
        <p:spPr/>
        <p:txBody>
          <a:bodyPr/>
          <a:lstStyle/>
          <a:p>
            <a:fld id="{A6435B10-55EA-0D41-B15B-933B13C14BAD}" type="datetimeFigureOut">
              <a:rPr lang="en-US" smtClean="0"/>
              <a:t>11/3/2022</a:t>
            </a:fld>
            <a:endParaRPr lang="en-US"/>
          </a:p>
        </p:txBody>
      </p:sp>
      <p:sp>
        <p:nvSpPr>
          <p:cNvPr id="6" name="Footer Placeholder 5">
            <a:extLst>
              <a:ext uri="{FF2B5EF4-FFF2-40B4-BE49-F238E27FC236}">
                <a16:creationId xmlns:a16="http://schemas.microsoft.com/office/drawing/2014/main" id="{3982B125-3610-D44F-A78B-65CBA7191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94DA9-95D7-3144-8F42-D45460787562}"/>
              </a:ext>
            </a:extLst>
          </p:cNvPr>
          <p:cNvSpPr>
            <a:spLocks noGrp="1"/>
          </p:cNvSpPr>
          <p:nvPr>
            <p:ph type="sldNum" sz="quarter" idx="12"/>
          </p:nvPr>
        </p:nvSpPr>
        <p:spPr/>
        <p:txBody>
          <a:bodyPr/>
          <a:lstStyle/>
          <a:p>
            <a:fld id="{89F96F36-1D90-7548-BCB1-80462F54E240}" type="slidenum">
              <a:rPr lang="en-US" smtClean="0"/>
              <a:t>‹#›</a:t>
            </a:fld>
            <a:endParaRPr lang="en-US"/>
          </a:p>
        </p:txBody>
      </p:sp>
    </p:spTree>
    <p:extLst>
      <p:ext uri="{BB962C8B-B14F-4D97-AF65-F5344CB8AC3E}">
        <p14:creationId xmlns:p14="http://schemas.microsoft.com/office/powerpoint/2010/main" val="186600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2CBFB-4424-ED46-9890-874AFD1BF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A0ABC0-0960-7243-92F5-1FAFF7D6F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84C83-581A-B043-AFF3-1FDACA06A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35B10-55EA-0D41-B15B-933B13C14BAD}" type="datetimeFigureOut">
              <a:rPr lang="en-US" smtClean="0"/>
              <a:t>11/3/2022</a:t>
            </a:fld>
            <a:endParaRPr lang="en-US"/>
          </a:p>
        </p:txBody>
      </p:sp>
      <p:sp>
        <p:nvSpPr>
          <p:cNvPr id="5" name="Footer Placeholder 4">
            <a:extLst>
              <a:ext uri="{FF2B5EF4-FFF2-40B4-BE49-F238E27FC236}">
                <a16:creationId xmlns:a16="http://schemas.microsoft.com/office/drawing/2014/main" id="{A1D8F63A-AC07-E242-B621-EE11EF823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52304F-CAA1-1242-9A4B-380EE2CC3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96F36-1D90-7548-BCB1-80462F54E240}" type="slidenum">
              <a:rPr lang="en-US" smtClean="0"/>
              <a:t>‹#›</a:t>
            </a:fld>
            <a:endParaRPr lang="en-US"/>
          </a:p>
        </p:txBody>
      </p:sp>
    </p:spTree>
    <p:extLst>
      <p:ext uri="{BB962C8B-B14F-4D97-AF65-F5344CB8AC3E}">
        <p14:creationId xmlns:p14="http://schemas.microsoft.com/office/powerpoint/2010/main" val="3571638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promine@interfaithaction.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D1BC30-E75F-E94D-8D0B-C8C1E8795815}"/>
              </a:ext>
            </a:extLst>
          </p:cNvPr>
          <p:cNvPicPr>
            <a:picLocks noChangeAspect="1"/>
          </p:cNvPicPr>
          <p:nvPr/>
        </p:nvPicPr>
        <p:blipFill>
          <a:blip r:embed="rId2"/>
          <a:stretch>
            <a:fillRect/>
          </a:stretch>
        </p:blipFill>
        <p:spPr>
          <a:xfrm>
            <a:off x="1295886" y="1797506"/>
            <a:ext cx="9600228" cy="2724389"/>
          </a:xfrm>
          <a:prstGeom prst="rect">
            <a:avLst/>
          </a:prstGeom>
        </p:spPr>
      </p:pic>
      <p:cxnSp>
        <p:nvCxnSpPr>
          <p:cNvPr id="7" name="Straight Connector 6">
            <a:extLst>
              <a:ext uri="{FF2B5EF4-FFF2-40B4-BE49-F238E27FC236}">
                <a16:creationId xmlns:a16="http://schemas.microsoft.com/office/drawing/2014/main" id="{F50C949B-E3D0-E645-8CD0-85B8570D8975}"/>
              </a:ext>
            </a:extLst>
          </p:cNvPr>
          <p:cNvCxnSpPr>
            <a:cxnSpLocks/>
          </p:cNvCxnSpPr>
          <p:nvPr/>
        </p:nvCxnSpPr>
        <p:spPr>
          <a:xfrm>
            <a:off x="0" y="6112702"/>
            <a:ext cx="12192000" cy="0"/>
          </a:xfrm>
          <a:prstGeom prst="line">
            <a:avLst/>
          </a:prstGeom>
          <a:ln w="1524000">
            <a:solidFill>
              <a:srgbClr val="3FB1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89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New Location, New Van</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3479" y="714804"/>
            <a:ext cx="2460321" cy="698199"/>
          </a:xfrm>
          <a:prstGeom prst="rect">
            <a:avLst/>
          </a:prstGeom>
        </p:spPr>
      </p:pic>
      <p:pic>
        <p:nvPicPr>
          <p:cNvPr id="3" name="Picture 3" descr="A picture containing text, indoor, shelf, ceiling&#10;&#10;Description automatically generated">
            <a:extLst>
              <a:ext uri="{FF2B5EF4-FFF2-40B4-BE49-F238E27FC236}">
                <a16:creationId xmlns:a16="http://schemas.microsoft.com/office/drawing/2014/main" id="{B377BDAD-752E-97CC-739E-2229BE4CC9A2}"/>
              </a:ext>
            </a:extLst>
          </p:cNvPr>
          <p:cNvPicPr>
            <a:picLocks noChangeAspect="1"/>
          </p:cNvPicPr>
          <p:nvPr/>
        </p:nvPicPr>
        <p:blipFill>
          <a:blip r:embed="rId3"/>
          <a:stretch>
            <a:fillRect/>
          </a:stretch>
        </p:blipFill>
        <p:spPr>
          <a:xfrm>
            <a:off x="947057" y="2078501"/>
            <a:ext cx="4957768" cy="3706007"/>
          </a:xfrm>
          <a:prstGeom prst="rect">
            <a:avLst/>
          </a:prstGeom>
        </p:spPr>
      </p:pic>
      <p:pic>
        <p:nvPicPr>
          <p:cNvPr id="6" name="Picture 5">
            <a:extLst>
              <a:ext uri="{FF2B5EF4-FFF2-40B4-BE49-F238E27FC236}">
                <a16:creationId xmlns:a16="http://schemas.microsoft.com/office/drawing/2014/main" id="{F33931FA-04DF-FFC4-0153-C5E5B494D9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3600" y="2078501"/>
            <a:ext cx="4941343" cy="3706007"/>
          </a:xfrm>
          <a:prstGeom prst="rect">
            <a:avLst/>
          </a:prstGeom>
        </p:spPr>
      </p:pic>
      <p:sp>
        <p:nvSpPr>
          <p:cNvPr id="4" name="TextBox 3">
            <a:extLst>
              <a:ext uri="{FF2B5EF4-FFF2-40B4-BE49-F238E27FC236}">
                <a16:creationId xmlns:a16="http://schemas.microsoft.com/office/drawing/2014/main" id="{6EBDFB4C-6D1C-1ED9-4B96-3C7C0B5DF3B8}"/>
              </a:ext>
            </a:extLst>
          </p:cNvPr>
          <p:cNvSpPr txBox="1"/>
          <p:nvPr/>
        </p:nvSpPr>
        <p:spPr>
          <a:xfrm>
            <a:off x="2646127" y="6027233"/>
            <a:ext cx="6899745" cy="584775"/>
          </a:xfrm>
          <a:prstGeom prst="rect">
            <a:avLst/>
          </a:prstGeom>
          <a:noFill/>
        </p:spPr>
        <p:txBody>
          <a:bodyPr wrap="square" rtlCol="0">
            <a:spAutoFit/>
          </a:bodyPr>
          <a:lstStyle/>
          <a:p>
            <a:r>
              <a:rPr lang="en-US" sz="3200" dirty="0">
                <a:latin typeface="Droid Sans" panose="020B0606030804020204"/>
              </a:rPr>
              <a:t>3080 Centerville Road, Little Canada</a:t>
            </a:r>
          </a:p>
        </p:txBody>
      </p:sp>
    </p:spTree>
    <p:extLst>
      <p:ext uri="{BB962C8B-B14F-4D97-AF65-F5344CB8AC3E}">
        <p14:creationId xmlns:p14="http://schemas.microsoft.com/office/powerpoint/2010/main" val="286938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1091419" y="577499"/>
            <a:ext cx="6772422" cy="979649"/>
          </a:xfrm>
        </p:spPr>
        <p:txBody>
          <a:bodyPr>
            <a:normAutofit fontScale="90000"/>
          </a:bodyPr>
          <a:lstStyle/>
          <a:p>
            <a:r>
              <a:rPr lang="en-US" sz="4800" b="1" dirty="0">
                <a:solidFill>
                  <a:srgbClr val="0062A5"/>
                </a:solidFill>
                <a:latin typeface="DarwinOffice"/>
              </a:rPr>
              <a:t>American Indian Community Center Collaborative</a:t>
            </a:r>
            <a:endParaRPr lang="en-US" sz="4800" b="1" dirty="0">
              <a:solidFill>
                <a:srgbClr val="0062A5"/>
              </a:solidFill>
              <a:latin typeface="DarwinOffice" panose="02000000000000000000" pitchFamily="2" charset="0"/>
            </a:endParaRP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9641" y="577499"/>
            <a:ext cx="2460321" cy="698199"/>
          </a:xfrm>
          <a:prstGeom prst="rect">
            <a:avLst/>
          </a:prstGeom>
        </p:spPr>
      </p:pic>
      <p:pic>
        <p:nvPicPr>
          <p:cNvPr id="6" name="Picture 5">
            <a:extLst>
              <a:ext uri="{FF2B5EF4-FFF2-40B4-BE49-F238E27FC236}">
                <a16:creationId xmlns:a16="http://schemas.microsoft.com/office/drawing/2014/main" id="{CECBC696-8BBE-7A55-5105-DF3C72FE9BFE}"/>
              </a:ext>
            </a:extLst>
          </p:cNvPr>
          <p:cNvPicPr>
            <a:picLocks noChangeAspect="1"/>
          </p:cNvPicPr>
          <p:nvPr/>
        </p:nvPicPr>
        <p:blipFill>
          <a:blip r:embed="rId3"/>
          <a:stretch>
            <a:fillRect/>
          </a:stretch>
        </p:blipFill>
        <p:spPr>
          <a:xfrm>
            <a:off x="1608286" y="1697874"/>
            <a:ext cx="8975428" cy="4815468"/>
          </a:xfrm>
          <a:prstGeom prst="rect">
            <a:avLst/>
          </a:prstGeom>
        </p:spPr>
      </p:pic>
    </p:spTree>
    <p:extLst>
      <p:ext uri="{BB962C8B-B14F-4D97-AF65-F5344CB8AC3E}">
        <p14:creationId xmlns:p14="http://schemas.microsoft.com/office/powerpoint/2010/main" val="257580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panose="02000000000000000000" pitchFamily="2" charset="0"/>
              </a:rPr>
              <a:t>Project Home</a:t>
            </a: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6977743" y="2007168"/>
            <a:ext cx="4267200" cy="3323987"/>
          </a:xfrm>
          <a:prstGeom prst="rect">
            <a:avLst/>
          </a:prstGeom>
          <a:solidFill>
            <a:schemeClr val="accent5">
              <a:lumMod val="60000"/>
              <a:lumOff val="40000"/>
            </a:schemeClr>
          </a:solidFill>
        </p:spPr>
        <p:txBody>
          <a:bodyPr wrap="square" lIns="274320" tIns="274320" rIns="91440" bIns="274320" rtlCol="0" anchor="t">
            <a:spAutoFit/>
          </a:bodyPr>
          <a:lstStyle/>
          <a:p>
            <a:r>
              <a:rPr lang="en-US" sz="3600" b="1" dirty="0">
                <a:latin typeface="Droid Sans"/>
                <a:ea typeface="Droid Sans" panose="020B0606030804020204" pitchFamily="34" charset="0"/>
                <a:cs typeface="Droid Sans" panose="020B0606030804020204" pitchFamily="34" charset="0"/>
              </a:rPr>
              <a:t>Transitional housing services for families experiencing homelessness</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784622" y="780349"/>
            <a:ext cx="2460321" cy="698199"/>
          </a:xfrm>
          <a:prstGeom prst="rect">
            <a:avLst/>
          </a:prstGeom>
        </p:spPr>
      </p:pic>
      <p:pic>
        <p:nvPicPr>
          <p:cNvPr id="3" name="Picture 2">
            <a:extLst>
              <a:ext uri="{FF2B5EF4-FFF2-40B4-BE49-F238E27FC236}">
                <a16:creationId xmlns:a16="http://schemas.microsoft.com/office/drawing/2014/main" id="{B432D8DB-6401-E4DA-F451-2E96F75D9CD6}"/>
              </a:ext>
            </a:extLst>
          </p:cNvPr>
          <p:cNvPicPr>
            <a:picLocks noChangeAspect="1"/>
          </p:cNvPicPr>
          <p:nvPr/>
        </p:nvPicPr>
        <p:blipFill>
          <a:blip r:embed="rId4"/>
          <a:stretch>
            <a:fillRect/>
          </a:stretch>
        </p:blipFill>
        <p:spPr>
          <a:xfrm>
            <a:off x="947057" y="1690688"/>
            <a:ext cx="5806322" cy="4584857"/>
          </a:xfrm>
          <a:prstGeom prst="rect">
            <a:avLst/>
          </a:prstGeom>
        </p:spPr>
      </p:pic>
    </p:spTree>
    <p:extLst>
      <p:ext uri="{BB962C8B-B14F-4D97-AF65-F5344CB8AC3E}">
        <p14:creationId xmlns:p14="http://schemas.microsoft.com/office/powerpoint/2010/main" val="1471209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Program Areas, Old and New</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7057" y="1690688"/>
            <a:ext cx="10735394" cy="4862870"/>
          </a:xfrm>
          <a:prstGeom prst="rect">
            <a:avLst/>
          </a:prstGeom>
          <a:gradFill flip="none" rotWithShape="1">
            <a:gsLst>
              <a:gs pos="0">
                <a:srgbClr val="3695D1">
                  <a:tint val="66000"/>
                  <a:satMod val="160000"/>
                </a:srgbClr>
              </a:gs>
              <a:gs pos="50000">
                <a:srgbClr val="3695D1">
                  <a:tint val="44500"/>
                  <a:satMod val="160000"/>
                </a:srgbClr>
              </a:gs>
              <a:gs pos="100000">
                <a:srgbClr val="3695D1">
                  <a:tint val="23500"/>
                  <a:satMod val="160000"/>
                </a:srgbClr>
              </a:gs>
            </a:gsLst>
            <a:lin ang="13500000" scaled="1"/>
            <a:tileRect/>
          </a:gradFill>
        </p:spPr>
        <p:txBody>
          <a:bodyPr wrap="square" lIns="274320" tIns="274320" rIns="91440" bIns="274320" rtlCol="0" anchor="t">
            <a:spAutoFit/>
          </a:bodyPr>
          <a:lstStyle/>
          <a:p>
            <a:pPr algn="ctr"/>
            <a:r>
              <a:rPr lang="en-US" sz="4000" dirty="0">
                <a:latin typeface="Droid Sans" panose="020B0606030804020204" pitchFamily="34" charset="0"/>
                <a:ea typeface="Droid Sans" panose="020B0606030804020204" pitchFamily="34" charset="0"/>
                <a:cs typeface="Droid Sans" panose="020B0606030804020204" pitchFamily="34" charset="0"/>
              </a:rPr>
              <a:t>Transitional Housing</a:t>
            </a:r>
          </a:p>
          <a:p>
            <a:pPr algn="ctr"/>
            <a:endParaRPr lang="en-US" sz="4000"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4000" dirty="0">
                <a:latin typeface="Droid Sans" panose="020B0606030804020204" pitchFamily="34" charset="0"/>
                <a:ea typeface="Droid Sans" panose="020B0606030804020204" pitchFamily="34" charset="0"/>
                <a:cs typeface="Droid Sans" panose="020B0606030804020204" pitchFamily="34" charset="0"/>
              </a:rPr>
              <a:t>Day Program</a:t>
            </a:r>
          </a:p>
          <a:p>
            <a:pPr algn="ctr"/>
            <a:endParaRPr lang="en-US" sz="4000"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4000" dirty="0">
                <a:latin typeface="Droid Sans" panose="020B0606030804020204" pitchFamily="34" charset="0"/>
                <a:ea typeface="Droid Sans" panose="020B0606030804020204" pitchFamily="34" charset="0"/>
                <a:cs typeface="Droid Sans" panose="020B0606030804020204" pitchFamily="34" charset="0"/>
              </a:rPr>
              <a:t>Comprehensive Case Management</a:t>
            </a:r>
          </a:p>
          <a:p>
            <a:pPr algn="ctr"/>
            <a:endParaRPr lang="en-US" sz="4000"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4000" dirty="0">
                <a:latin typeface="Droid Sans" panose="020B0606030804020204" pitchFamily="34" charset="0"/>
                <a:ea typeface="Droid Sans" panose="020B0606030804020204" pitchFamily="34" charset="0"/>
                <a:cs typeface="Droid Sans" panose="020B0606030804020204" pitchFamily="34" charset="0"/>
              </a:rPr>
              <a:t>Education Services</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6"/>
            <a:ext cx="2460321" cy="698199"/>
          </a:xfrm>
          <a:prstGeom prst="rect">
            <a:avLst/>
          </a:prstGeom>
        </p:spPr>
      </p:pic>
    </p:spTree>
    <p:extLst>
      <p:ext uri="{BB962C8B-B14F-4D97-AF65-F5344CB8AC3E}">
        <p14:creationId xmlns:p14="http://schemas.microsoft.com/office/powerpoint/2010/main" val="243786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Past, Present, Future</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7057" y="1697875"/>
            <a:ext cx="10735394" cy="4462760"/>
          </a:xfrm>
          <a:prstGeom prst="rect">
            <a:avLst/>
          </a:prstGeom>
          <a:gradFill flip="none" rotWithShape="1">
            <a:gsLst>
              <a:gs pos="0">
                <a:srgbClr val="3695D1">
                  <a:tint val="66000"/>
                  <a:satMod val="160000"/>
                </a:srgbClr>
              </a:gs>
              <a:gs pos="50000">
                <a:srgbClr val="3695D1">
                  <a:tint val="44500"/>
                  <a:satMod val="160000"/>
                </a:srgbClr>
              </a:gs>
              <a:gs pos="100000">
                <a:srgbClr val="3695D1">
                  <a:tint val="23500"/>
                  <a:satMod val="160000"/>
                </a:srgbClr>
              </a:gs>
            </a:gsLst>
            <a:lin ang="13500000" scaled="1"/>
            <a:tileRect/>
          </a:gradFill>
        </p:spPr>
        <p:txBody>
          <a:bodyPr wrap="square" lIns="274320" tIns="274320" rIns="91440" bIns="274320" rtlCol="0" anchor="t">
            <a:spAutoFit/>
          </a:bodyPr>
          <a:lstStyle/>
          <a:p>
            <a:pPr algn="ctr"/>
            <a:r>
              <a:rPr lang="en-US" sz="2600" dirty="0">
                <a:latin typeface="Droid Sans"/>
                <a:ea typeface="+mn-lt"/>
                <a:cs typeface="+mn-lt"/>
              </a:rPr>
              <a:t>1998 – Program begins</a:t>
            </a:r>
          </a:p>
          <a:p>
            <a:pPr algn="ctr"/>
            <a:endParaRPr lang="en-US" dirty="0">
              <a:latin typeface="Droid Sans"/>
              <a:ea typeface="+mn-lt"/>
              <a:cs typeface="+mn-lt"/>
            </a:endParaRPr>
          </a:p>
          <a:p>
            <a:pPr algn="ctr"/>
            <a:r>
              <a:rPr lang="en-US" sz="2600" dirty="0">
                <a:latin typeface="Droid Sans"/>
                <a:ea typeface="+mn-lt"/>
                <a:cs typeface="+mn-lt"/>
              </a:rPr>
              <a:t>2000 – Two congregations per month</a:t>
            </a:r>
          </a:p>
          <a:p>
            <a:pPr algn="ctr"/>
            <a:endParaRPr lang="en-US" dirty="0">
              <a:latin typeface="Droid Sans"/>
              <a:ea typeface="+mn-lt"/>
              <a:cs typeface="+mn-lt"/>
            </a:endParaRPr>
          </a:p>
          <a:p>
            <a:pPr algn="ctr"/>
            <a:r>
              <a:rPr lang="en-US" sz="2600" dirty="0">
                <a:latin typeface="Droid Sans"/>
                <a:ea typeface="+mn-lt"/>
                <a:cs typeface="+mn-lt"/>
              </a:rPr>
              <a:t>2018/19 – Day program and rapid exit case management</a:t>
            </a:r>
          </a:p>
          <a:p>
            <a:pPr algn="ctr"/>
            <a:endParaRPr lang="en-US" dirty="0">
              <a:latin typeface="Droid Sans"/>
              <a:ea typeface="+mn-lt"/>
              <a:cs typeface="+mn-lt"/>
            </a:endParaRPr>
          </a:p>
          <a:p>
            <a:pPr algn="ctr"/>
            <a:r>
              <a:rPr lang="en-US" sz="2600" dirty="0">
                <a:latin typeface="Droid Sans"/>
                <a:ea typeface="+mn-lt"/>
                <a:cs typeface="+mn-lt"/>
              </a:rPr>
              <a:t>2020-2021 – Shelter-in-place shuffle</a:t>
            </a:r>
          </a:p>
          <a:p>
            <a:pPr algn="ctr"/>
            <a:endParaRPr lang="en-US" dirty="0">
              <a:latin typeface="Droid Sans"/>
              <a:ea typeface="+mn-lt"/>
              <a:cs typeface="+mn-lt"/>
            </a:endParaRPr>
          </a:p>
          <a:p>
            <a:pPr algn="ctr"/>
            <a:r>
              <a:rPr lang="en-US" sz="2600" dirty="0">
                <a:latin typeface="Droid Sans"/>
                <a:ea typeface="+mn-lt"/>
                <a:cs typeface="+mn-lt"/>
              </a:rPr>
              <a:t>2021 – Shuffle ends at Provincial House</a:t>
            </a:r>
          </a:p>
          <a:p>
            <a:pPr algn="ctr"/>
            <a:endParaRPr lang="en-US" dirty="0">
              <a:latin typeface="Droid Sans"/>
              <a:ea typeface="+mn-lt"/>
              <a:cs typeface="+mn-lt"/>
            </a:endParaRPr>
          </a:p>
          <a:p>
            <a:pPr algn="ctr"/>
            <a:r>
              <a:rPr lang="en-US" sz="2600" dirty="0">
                <a:latin typeface="Droid Sans"/>
                <a:ea typeface="+mn-lt"/>
                <a:cs typeface="+mn-lt"/>
              </a:rPr>
              <a:t>2022/beyond – More services!</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6"/>
            <a:ext cx="2460321" cy="698199"/>
          </a:xfrm>
          <a:prstGeom prst="rect">
            <a:avLst/>
          </a:prstGeom>
        </p:spPr>
      </p:pic>
    </p:spTree>
    <p:extLst>
      <p:ext uri="{BB962C8B-B14F-4D97-AF65-F5344CB8AC3E}">
        <p14:creationId xmlns:p14="http://schemas.microsoft.com/office/powerpoint/2010/main" val="505722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Provincial House Location</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9641" y="718225"/>
            <a:ext cx="2460321" cy="698199"/>
          </a:xfrm>
          <a:prstGeom prst="rect">
            <a:avLst/>
          </a:prstGeom>
        </p:spPr>
      </p:pic>
      <p:pic>
        <p:nvPicPr>
          <p:cNvPr id="8" name="Picture 7" descr="A picture containing outdoor, building, tree, sky&#10;&#10;Description automatically generated">
            <a:extLst>
              <a:ext uri="{FF2B5EF4-FFF2-40B4-BE49-F238E27FC236}">
                <a16:creationId xmlns:a16="http://schemas.microsoft.com/office/drawing/2014/main" id="{9AE09C1A-2C82-A1A3-E6F6-CDAAB60ED319}"/>
              </a:ext>
            </a:extLst>
          </p:cNvPr>
          <p:cNvPicPr>
            <a:picLocks noChangeAspect="1"/>
          </p:cNvPicPr>
          <p:nvPr/>
        </p:nvPicPr>
        <p:blipFill rotWithShape="1">
          <a:blip r:embed="rId3">
            <a:extLst>
              <a:ext uri="{28A0092B-C50C-407E-A947-70E740481C1C}">
                <a14:useLocalDpi xmlns:a14="http://schemas.microsoft.com/office/drawing/2010/main" val="0"/>
              </a:ext>
            </a:extLst>
          </a:blip>
          <a:srcRect l="7318" r="-2" b="-2"/>
          <a:stretch/>
        </p:blipFill>
        <p:spPr>
          <a:xfrm>
            <a:off x="198701" y="1730010"/>
            <a:ext cx="5897299" cy="4772197"/>
          </a:xfrm>
          <a:prstGeom prst="rect">
            <a:avLst/>
          </a:prstGeom>
        </p:spPr>
      </p:pic>
      <p:pic>
        <p:nvPicPr>
          <p:cNvPr id="5" name="Picture 4">
            <a:extLst>
              <a:ext uri="{FF2B5EF4-FFF2-40B4-BE49-F238E27FC236}">
                <a16:creationId xmlns:a16="http://schemas.microsoft.com/office/drawing/2014/main" id="{BD1EE6F8-148A-628E-E0DD-31B4ADA4361F}"/>
              </a:ext>
            </a:extLst>
          </p:cNvPr>
          <p:cNvPicPr>
            <a:picLocks noChangeAspect="1"/>
          </p:cNvPicPr>
          <p:nvPr/>
        </p:nvPicPr>
        <p:blipFill>
          <a:blip r:embed="rId4"/>
          <a:stretch>
            <a:fillRect/>
          </a:stretch>
        </p:blipFill>
        <p:spPr>
          <a:xfrm>
            <a:off x="6158462" y="2486623"/>
            <a:ext cx="5834837" cy="3258970"/>
          </a:xfrm>
          <a:prstGeom prst="rect">
            <a:avLst/>
          </a:prstGeom>
        </p:spPr>
      </p:pic>
    </p:spTree>
    <p:extLst>
      <p:ext uri="{BB962C8B-B14F-4D97-AF65-F5344CB8AC3E}">
        <p14:creationId xmlns:p14="http://schemas.microsoft.com/office/powerpoint/2010/main" val="361112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Provincial House Location</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9641" y="718225"/>
            <a:ext cx="2460321" cy="698199"/>
          </a:xfrm>
          <a:prstGeom prst="rect">
            <a:avLst/>
          </a:prstGeom>
        </p:spPr>
      </p:pic>
      <p:pic>
        <p:nvPicPr>
          <p:cNvPr id="3" name="Picture 2">
            <a:extLst>
              <a:ext uri="{FF2B5EF4-FFF2-40B4-BE49-F238E27FC236}">
                <a16:creationId xmlns:a16="http://schemas.microsoft.com/office/drawing/2014/main" id="{EC63DF76-3769-D16B-68FC-32B1DA9B49ED}"/>
              </a:ext>
            </a:extLst>
          </p:cNvPr>
          <p:cNvPicPr>
            <a:picLocks noChangeAspect="1"/>
          </p:cNvPicPr>
          <p:nvPr/>
        </p:nvPicPr>
        <p:blipFill>
          <a:blip r:embed="rId3"/>
          <a:stretch>
            <a:fillRect/>
          </a:stretch>
        </p:blipFill>
        <p:spPr>
          <a:xfrm>
            <a:off x="832038" y="1676763"/>
            <a:ext cx="3777425" cy="4886158"/>
          </a:xfrm>
          <a:prstGeom prst="rect">
            <a:avLst/>
          </a:prstGeom>
        </p:spPr>
      </p:pic>
      <p:pic>
        <p:nvPicPr>
          <p:cNvPr id="4" name="Picture 3">
            <a:extLst>
              <a:ext uri="{FF2B5EF4-FFF2-40B4-BE49-F238E27FC236}">
                <a16:creationId xmlns:a16="http://schemas.microsoft.com/office/drawing/2014/main" id="{1C0508DF-2B4C-1C5A-D938-BBB0894A9FEC}"/>
              </a:ext>
            </a:extLst>
          </p:cNvPr>
          <p:cNvPicPr>
            <a:picLocks noChangeAspect="1"/>
          </p:cNvPicPr>
          <p:nvPr/>
        </p:nvPicPr>
        <p:blipFill>
          <a:blip r:embed="rId4"/>
          <a:stretch>
            <a:fillRect/>
          </a:stretch>
        </p:blipFill>
        <p:spPr>
          <a:xfrm>
            <a:off x="7793502" y="1690688"/>
            <a:ext cx="3563379" cy="4872233"/>
          </a:xfrm>
          <a:prstGeom prst="rect">
            <a:avLst/>
          </a:prstGeom>
        </p:spPr>
      </p:pic>
      <p:pic>
        <p:nvPicPr>
          <p:cNvPr id="6" name="Picture 5">
            <a:extLst>
              <a:ext uri="{FF2B5EF4-FFF2-40B4-BE49-F238E27FC236}">
                <a16:creationId xmlns:a16="http://schemas.microsoft.com/office/drawing/2014/main" id="{430E7AF6-3D57-CA7A-6C29-5706A6FCA9D8}"/>
              </a:ext>
            </a:extLst>
          </p:cNvPr>
          <p:cNvPicPr>
            <a:picLocks noChangeAspect="1"/>
          </p:cNvPicPr>
          <p:nvPr/>
        </p:nvPicPr>
        <p:blipFill>
          <a:blip r:embed="rId5"/>
          <a:stretch>
            <a:fillRect/>
          </a:stretch>
        </p:blipFill>
        <p:spPr>
          <a:xfrm>
            <a:off x="5002457" y="1676763"/>
            <a:ext cx="2398049" cy="2165827"/>
          </a:xfrm>
          <a:prstGeom prst="rect">
            <a:avLst/>
          </a:prstGeom>
        </p:spPr>
      </p:pic>
      <p:pic>
        <p:nvPicPr>
          <p:cNvPr id="9" name="Picture 8">
            <a:extLst>
              <a:ext uri="{FF2B5EF4-FFF2-40B4-BE49-F238E27FC236}">
                <a16:creationId xmlns:a16="http://schemas.microsoft.com/office/drawing/2014/main" id="{D5C92178-2F6A-086F-9A3C-538B5010ADB3}"/>
              </a:ext>
            </a:extLst>
          </p:cNvPr>
          <p:cNvPicPr>
            <a:picLocks noChangeAspect="1"/>
          </p:cNvPicPr>
          <p:nvPr/>
        </p:nvPicPr>
        <p:blipFill>
          <a:blip r:embed="rId6"/>
          <a:stretch>
            <a:fillRect/>
          </a:stretch>
        </p:blipFill>
        <p:spPr>
          <a:xfrm>
            <a:off x="4872023" y="3956551"/>
            <a:ext cx="2658918" cy="2606370"/>
          </a:xfrm>
          <a:prstGeom prst="rect">
            <a:avLst/>
          </a:prstGeom>
        </p:spPr>
      </p:pic>
    </p:spTree>
    <p:extLst>
      <p:ext uri="{BB962C8B-B14F-4D97-AF65-F5344CB8AC3E}">
        <p14:creationId xmlns:p14="http://schemas.microsoft.com/office/powerpoint/2010/main" val="77385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Provincial House Location</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9641" y="718225"/>
            <a:ext cx="2460321" cy="698199"/>
          </a:xfrm>
          <a:prstGeom prst="rect">
            <a:avLst/>
          </a:prstGeom>
        </p:spPr>
      </p:pic>
      <p:pic>
        <p:nvPicPr>
          <p:cNvPr id="11" name="Picture 10">
            <a:extLst>
              <a:ext uri="{FF2B5EF4-FFF2-40B4-BE49-F238E27FC236}">
                <a16:creationId xmlns:a16="http://schemas.microsoft.com/office/drawing/2014/main" id="{74DBA2CB-BF5A-A8A7-2D5F-50FF470C699E}"/>
              </a:ext>
            </a:extLst>
          </p:cNvPr>
          <p:cNvPicPr>
            <a:picLocks noChangeAspect="1"/>
          </p:cNvPicPr>
          <p:nvPr/>
        </p:nvPicPr>
        <p:blipFill>
          <a:blip r:embed="rId3"/>
          <a:stretch>
            <a:fillRect/>
          </a:stretch>
        </p:blipFill>
        <p:spPr>
          <a:xfrm>
            <a:off x="854943" y="4351690"/>
            <a:ext cx="4763512" cy="2343382"/>
          </a:xfrm>
          <a:prstGeom prst="rect">
            <a:avLst/>
          </a:prstGeom>
        </p:spPr>
      </p:pic>
      <p:pic>
        <p:nvPicPr>
          <p:cNvPr id="12" name="Picture 11">
            <a:extLst>
              <a:ext uri="{FF2B5EF4-FFF2-40B4-BE49-F238E27FC236}">
                <a16:creationId xmlns:a16="http://schemas.microsoft.com/office/drawing/2014/main" id="{01DD02F4-147F-3052-A244-639F593A1781}"/>
              </a:ext>
            </a:extLst>
          </p:cNvPr>
          <p:cNvPicPr>
            <a:picLocks noChangeAspect="1"/>
          </p:cNvPicPr>
          <p:nvPr/>
        </p:nvPicPr>
        <p:blipFill>
          <a:blip r:embed="rId4"/>
          <a:stretch>
            <a:fillRect/>
          </a:stretch>
        </p:blipFill>
        <p:spPr>
          <a:xfrm>
            <a:off x="5718981" y="1679293"/>
            <a:ext cx="5849512" cy="5015778"/>
          </a:xfrm>
          <a:prstGeom prst="rect">
            <a:avLst/>
          </a:prstGeom>
        </p:spPr>
      </p:pic>
      <p:pic>
        <p:nvPicPr>
          <p:cNvPr id="13" name="Picture 12">
            <a:extLst>
              <a:ext uri="{FF2B5EF4-FFF2-40B4-BE49-F238E27FC236}">
                <a16:creationId xmlns:a16="http://schemas.microsoft.com/office/drawing/2014/main" id="{8FA287E8-E544-E50C-1457-B622AE177022}"/>
              </a:ext>
            </a:extLst>
          </p:cNvPr>
          <p:cNvPicPr>
            <a:picLocks noChangeAspect="1"/>
          </p:cNvPicPr>
          <p:nvPr/>
        </p:nvPicPr>
        <p:blipFill>
          <a:blip r:embed="rId5"/>
          <a:stretch>
            <a:fillRect/>
          </a:stretch>
        </p:blipFill>
        <p:spPr>
          <a:xfrm>
            <a:off x="854943" y="1679293"/>
            <a:ext cx="4763511" cy="2571827"/>
          </a:xfrm>
          <a:prstGeom prst="rect">
            <a:avLst/>
          </a:prstGeom>
        </p:spPr>
      </p:pic>
    </p:spTree>
    <p:extLst>
      <p:ext uri="{BB962C8B-B14F-4D97-AF65-F5344CB8AC3E}">
        <p14:creationId xmlns:p14="http://schemas.microsoft.com/office/powerpoint/2010/main" val="287902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653889"/>
            <a:ext cx="10515600" cy="979649"/>
          </a:xfrm>
        </p:spPr>
        <p:txBody>
          <a:bodyPr>
            <a:normAutofit/>
          </a:bodyPr>
          <a:lstStyle/>
          <a:p>
            <a:r>
              <a:rPr lang="en-US" sz="4800" b="1" dirty="0">
                <a:solidFill>
                  <a:srgbClr val="0062A5"/>
                </a:solidFill>
                <a:latin typeface="DarwinOffice" panose="02000000000000000000" pitchFamily="2" charset="0"/>
              </a:rPr>
              <a:t>Opportunity Saint Paul</a:t>
            </a: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7120816" y="2227483"/>
            <a:ext cx="4267200" cy="2769989"/>
          </a:xfrm>
          <a:prstGeom prst="rect">
            <a:avLst/>
          </a:prstGeom>
          <a:solidFill>
            <a:srgbClr val="92D050">
              <a:alpha val="75000"/>
            </a:srgbClr>
          </a:solidFill>
        </p:spPr>
        <p:txBody>
          <a:bodyPr wrap="square" lIns="274320" tIns="274320" rIns="91440" bIns="274320" rtlCol="0" anchor="t">
            <a:spAutoFit/>
          </a:bodyPr>
          <a:lstStyle/>
          <a:p>
            <a:r>
              <a:rPr lang="en-US" sz="3600" dirty="0">
                <a:latin typeface="Droid Sans"/>
                <a:ea typeface="Droid Sans" panose="020B0606030804020204" pitchFamily="34" charset="0"/>
                <a:cs typeface="Droid Sans" panose="020B0606030804020204" pitchFamily="34" charset="0"/>
              </a:rPr>
              <a:t>Volunteer placements with high-impact nonprofits </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784622" y="5678414"/>
            <a:ext cx="2460321" cy="698199"/>
          </a:xfrm>
          <a:prstGeom prst="rect">
            <a:avLst/>
          </a:prstGeom>
        </p:spPr>
      </p:pic>
      <p:pic>
        <p:nvPicPr>
          <p:cNvPr id="12" name="Picture 11">
            <a:extLst>
              <a:ext uri="{FF2B5EF4-FFF2-40B4-BE49-F238E27FC236}">
                <a16:creationId xmlns:a16="http://schemas.microsoft.com/office/drawing/2014/main" id="{807CCA65-06FD-F044-9DCF-06376B0F5B03}"/>
              </a:ext>
            </a:extLst>
          </p:cNvPr>
          <p:cNvPicPr>
            <a:picLocks noChangeAspect="1"/>
          </p:cNvPicPr>
          <p:nvPr/>
        </p:nvPicPr>
        <p:blipFill>
          <a:blip r:embed="rId4"/>
          <a:stretch>
            <a:fillRect/>
          </a:stretch>
        </p:blipFill>
        <p:spPr>
          <a:xfrm>
            <a:off x="929323" y="1827374"/>
            <a:ext cx="6191493" cy="3570208"/>
          </a:xfrm>
          <a:prstGeom prst="rect">
            <a:avLst/>
          </a:prstGeom>
        </p:spPr>
      </p:pic>
    </p:spTree>
    <p:extLst>
      <p:ext uri="{BB962C8B-B14F-4D97-AF65-F5344CB8AC3E}">
        <p14:creationId xmlns:p14="http://schemas.microsoft.com/office/powerpoint/2010/main" val="3519986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Programs &amp; Partners</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7057" y="1827374"/>
            <a:ext cx="10478218" cy="4493538"/>
          </a:xfrm>
          <a:prstGeom prst="rect">
            <a:avLst/>
          </a:prstGeom>
          <a:solidFill>
            <a:srgbClr val="92D050">
              <a:alpha val="75000"/>
            </a:srgbClr>
          </a:solidFill>
        </p:spPr>
        <p:txBody>
          <a:bodyPr wrap="square" lIns="274320" tIns="274320" rIns="91440" bIns="274320" rtlCol="0" anchor="t">
            <a:spAutoFit/>
          </a:bodyPr>
          <a:lstStyle/>
          <a:p>
            <a:pPr algn="ctr"/>
            <a:r>
              <a:rPr lang="en-US" sz="3200" dirty="0">
                <a:latin typeface="Droid Sans"/>
              </a:rPr>
              <a:t>Project Home</a:t>
            </a:r>
          </a:p>
          <a:p>
            <a:pPr algn="ctr"/>
            <a:r>
              <a:rPr lang="en-US" sz="3200" dirty="0">
                <a:latin typeface="Droid Sans"/>
              </a:rPr>
              <a:t>Department of Indian Work</a:t>
            </a:r>
          </a:p>
          <a:p>
            <a:pPr algn="ctr"/>
            <a:r>
              <a:rPr lang="en-US" sz="3200" dirty="0" err="1">
                <a:latin typeface="Droid Sans"/>
              </a:rPr>
              <a:t>CommonBond</a:t>
            </a:r>
            <a:r>
              <a:rPr lang="en-US" sz="3200" dirty="0">
                <a:latin typeface="Droid Sans"/>
              </a:rPr>
              <a:t> Communities (Study Buddies)</a:t>
            </a:r>
          </a:p>
          <a:p>
            <a:pPr algn="ctr"/>
            <a:r>
              <a:rPr lang="en-US" sz="3200" dirty="0">
                <a:latin typeface="Droid Sans"/>
              </a:rPr>
              <a:t>Daily Work (job coaching, resume building)</a:t>
            </a:r>
          </a:p>
          <a:p>
            <a:pPr algn="ctr"/>
            <a:r>
              <a:rPr lang="en-US" sz="3200" dirty="0">
                <a:latin typeface="Droid Sans"/>
              </a:rPr>
              <a:t>East Side Learning Center (in-school tutoring)</a:t>
            </a:r>
          </a:p>
          <a:p>
            <a:pPr algn="ctr"/>
            <a:r>
              <a:rPr lang="en-US" sz="3200" dirty="0">
                <a:latin typeface="Droid Sans"/>
              </a:rPr>
              <a:t>Neighborhood House (tutoring/teaching assistance)</a:t>
            </a:r>
          </a:p>
          <a:p>
            <a:pPr algn="ctr"/>
            <a:r>
              <a:rPr lang="en-US" sz="3200" dirty="0">
                <a:latin typeface="Droid Sans"/>
              </a:rPr>
              <a:t>Reading Partners (in-school tutoring)</a:t>
            </a:r>
          </a:p>
          <a:p>
            <a:pPr algn="ctr"/>
            <a:r>
              <a:rPr lang="en-US" sz="3200" dirty="0">
                <a:latin typeface="Droid Sans"/>
              </a:rPr>
              <a:t>St. Paul Public Library (drop-in homework help)</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9641" y="718225"/>
            <a:ext cx="2460321" cy="698199"/>
          </a:xfrm>
          <a:prstGeom prst="rect">
            <a:avLst/>
          </a:prstGeom>
        </p:spPr>
      </p:pic>
    </p:spTree>
    <p:extLst>
      <p:ext uri="{BB962C8B-B14F-4D97-AF65-F5344CB8AC3E}">
        <p14:creationId xmlns:p14="http://schemas.microsoft.com/office/powerpoint/2010/main" val="2244043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Land Acknowledgment</a:t>
            </a:r>
            <a:endParaRPr lang="en-US" sz="4800" b="1" err="1">
              <a:solidFill>
                <a:srgbClr val="0062A5"/>
              </a:solidFill>
              <a:latin typeface="DarwinOffice" panose="02000000000000000000" pitchFamily="2" charset="0"/>
            </a:endParaRPr>
          </a:p>
        </p:txBody>
      </p:sp>
      <p:pic>
        <p:nvPicPr>
          <p:cNvPr id="5" name="Picture 4">
            <a:extLst>
              <a:ext uri="{FF2B5EF4-FFF2-40B4-BE49-F238E27FC236}">
                <a16:creationId xmlns:a16="http://schemas.microsoft.com/office/drawing/2014/main" id="{BD1383D1-9087-6848-897D-FEE9ABB8683A}"/>
              </a:ext>
            </a:extLst>
          </p:cNvPr>
          <p:cNvPicPr>
            <a:picLocks noChangeAspect="1"/>
          </p:cNvPicPr>
          <p:nvPr/>
        </p:nvPicPr>
        <p:blipFill>
          <a:blip r:embed="rId2"/>
          <a:stretch>
            <a:fillRect/>
          </a:stretch>
        </p:blipFill>
        <p:spPr>
          <a:xfrm>
            <a:off x="8893478" y="711253"/>
            <a:ext cx="2460321" cy="698199"/>
          </a:xfrm>
          <a:prstGeom prst="rect">
            <a:avLst/>
          </a:prstGeom>
        </p:spPr>
      </p:pic>
      <p:cxnSp>
        <p:nvCxnSpPr>
          <p:cNvPr id="7" name="Straight Connector 6">
            <a:extLst>
              <a:ext uri="{FF2B5EF4-FFF2-40B4-BE49-F238E27FC236}">
                <a16:creationId xmlns:a16="http://schemas.microsoft.com/office/drawing/2014/main" id="{E46DDAEE-A1AC-8148-820B-D041E971C2A8}"/>
              </a:ext>
            </a:extLst>
          </p:cNvPr>
          <p:cNvCxnSpPr/>
          <p:nvPr/>
        </p:nvCxnSpPr>
        <p:spPr>
          <a:xfrm>
            <a:off x="947057" y="1547858"/>
            <a:ext cx="10406743"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039A652-E818-486F-87F1-2FEC6045AE89}"/>
              </a:ext>
            </a:extLst>
          </p:cNvPr>
          <p:cNvSpPr txBox="1">
            <a:spLocks/>
          </p:cNvSpPr>
          <p:nvPr/>
        </p:nvSpPr>
        <p:spPr>
          <a:xfrm>
            <a:off x="953219" y="2017349"/>
            <a:ext cx="10515600" cy="4508329"/>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4000" b="1">
                <a:latin typeface="Droid Sans"/>
              </a:rPr>
              <a:t> Interfaith Action is located on the traditional and contemporary lands of the Dakota people, who have lived here since time immemorial. Despite centuries of colonial theft and violence, this is still and will always be Indigenous land. We honor the ancestral stewards of this land and celebrate their past, present, and future.</a:t>
            </a:r>
          </a:p>
        </p:txBody>
      </p:sp>
    </p:spTree>
    <p:extLst>
      <p:ext uri="{BB962C8B-B14F-4D97-AF65-F5344CB8AC3E}">
        <p14:creationId xmlns:p14="http://schemas.microsoft.com/office/powerpoint/2010/main" val="416983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8225"/>
            <a:ext cx="10515600" cy="979649"/>
          </a:xfrm>
        </p:spPr>
        <p:txBody>
          <a:bodyPr>
            <a:normAutofit/>
          </a:bodyPr>
          <a:lstStyle/>
          <a:p>
            <a:r>
              <a:rPr lang="en-US" sz="4800" b="1" dirty="0">
                <a:solidFill>
                  <a:srgbClr val="0062A5"/>
                </a:solidFill>
                <a:latin typeface="DarwinOffice"/>
              </a:rPr>
              <a:t>Past, Present, Future</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7057" y="1697874"/>
            <a:ext cx="10478218" cy="4431983"/>
          </a:xfrm>
          <a:prstGeom prst="rect">
            <a:avLst/>
          </a:prstGeom>
          <a:solidFill>
            <a:srgbClr val="92D050">
              <a:alpha val="75000"/>
            </a:srgbClr>
          </a:solidFill>
        </p:spPr>
        <p:txBody>
          <a:bodyPr wrap="square" lIns="274320" tIns="274320" rIns="91440" bIns="274320" rtlCol="0" anchor="t">
            <a:spAutoFit/>
          </a:bodyPr>
          <a:lstStyle/>
          <a:p>
            <a:pPr algn="ctr"/>
            <a:r>
              <a:rPr lang="en-US" sz="3600" dirty="0">
                <a:latin typeface="Droid Sans"/>
              </a:rPr>
              <a:t>2016 – Expand on successes of Project Home</a:t>
            </a:r>
          </a:p>
          <a:p>
            <a:pPr algn="ctr"/>
            <a:endParaRPr lang="en-US" sz="3600" dirty="0">
              <a:latin typeface="Droid Sans"/>
            </a:endParaRPr>
          </a:p>
          <a:p>
            <a:pPr algn="ctr"/>
            <a:r>
              <a:rPr lang="en-US" sz="3600" dirty="0">
                <a:latin typeface="Droid Sans"/>
              </a:rPr>
              <a:t>2017 – Launch with 80+ volunteers &amp; 7 partners</a:t>
            </a:r>
          </a:p>
          <a:p>
            <a:pPr algn="ctr"/>
            <a:endParaRPr lang="en-US" sz="3600" dirty="0">
              <a:latin typeface="Droid Sans"/>
            </a:endParaRPr>
          </a:p>
          <a:p>
            <a:pPr algn="ctr"/>
            <a:r>
              <a:rPr lang="en-US" sz="3600" dirty="0">
                <a:latin typeface="Droid Sans"/>
              </a:rPr>
              <a:t>2020 – LCEs around racial justice</a:t>
            </a:r>
          </a:p>
          <a:p>
            <a:pPr algn="ctr"/>
            <a:endParaRPr lang="en-US" sz="3600" dirty="0">
              <a:latin typeface="Droid Sans"/>
            </a:endParaRPr>
          </a:p>
          <a:p>
            <a:pPr algn="ctr"/>
            <a:r>
              <a:rPr lang="en-US" sz="3600" dirty="0">
                <a:latin typeface="Droid Sans"/>
              </a:rPr>
              <a:t>2021/22 – Public safety project</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5"/>
            <a:ext cx="2460321" cy="698199"/>
          </a:xfrm>
          <a:prstGeom prst="rect">
            <a:avLst/>
          </a:prstGeom>
        </p:spPr>
      </p:pic>
    </p:spTree>
    <p:extLst>
      <p:ext uri="{BB962C8B-B14F-4D97-AF65-F5344CB8AC3E}">
        <p14:creationId xmlns:p14="http://schemas.microsoft.com/office/powerpoint/2010/main" val="1645901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Learning Community Events</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2"/>
          <a:stretch>
            <a:fillRect/>
          </a:stretch>
        </p:blipFill>
        <p:spPr>
          <a:xfrm>
            <a:off x="8899641" y="718225"/>
            <a:ext cx="2460321" cy="698199"/>
          </a:xfrm>
          <a:prstGeom prst="rect">
            <a:avLst/>
          </a:prstGeom>
        </p:spPr>
      </p:pic>
      <p:sp>
        <p:nvSpPr>
          <p:cNvPr id="6" name="TextBox 5">
            <a:extLst>
              <a:ext uri="{FF2B5EF4-FFF2-40B4-BE49-F238E27FC236}">
                <a16:creationId xmlns:a16="http://schemas.microsoft.com/office/drawing/2014/main" id="{F8A79205-8848-86FB-96FC-4D4CFEFAF34F}"/>
              </a:ext>
            </a:extLst>
          </p:cNvPr>
          <p:cNvSpPr txBox="1"/>
          <p:nvPr/>
        </p:nvSpPr>
        <p:spPr>
          <a:xfrm>
            <a:off x="947057" y="1822122"/>
            <a:ext cx="10478218" cy="4555093"/>
          </a:xfrm>
          <a:prstGeom prst="rect">
            <a:avLst/>
          </a:prstGeom>
          <a:solidFill>
            <a:srgbClr val="92D050">
              <a:alpha val="75000"/>
            </a:srgbClr>
          </a:solidFill>
        </p:spPr>
        <p:txBody>
          <a:bodyPr wrap="square" lIns="274320" tIns="274320" rIns="91440" bIns="274320" rtlCol="0" anchor="t">
            <a:spAutoFit/>
          </a:bodyPr>
          <a:lstStyle/>
          <a:p>
            <a:pPr algn="ctr"/>
            <a:r>
              <a:rPr lang="en-US" sz="2600" u="sng" dirty="0">
                <a:latin typeface="Droid Sans"/>
              </a:rPr>
              <a:t>Personal &amp; Structural Barriers to economic stability &amp; mobility</a:t>
            </a:r>
          </a:p>
          <a:p>
            <a:pPr algn="ctr"/>
            <a:r>
              <a:rPr lang="en-US" sz="2600" dirty="0">
                <a:latin typeface="Droid Sans"/>
              </a:rPr>
              <a:t>“Six degrees of segregation”</a:t>
            </a:r>
          </a:p>
          <a:p>
            <a:pPr algn="ctr"/>
            <a:r>
              <a:rPr lang="en-US" sz="2600" dirty="0">
                <a:latin typeface="Droid Sans"/>
              </a:rPr>
              <a:t>Mass incarceration and restorative justice</a:t>
            </a:r>
          </a:p>
          <a:p>
            <a:pPr algn="ctr"/>
            <a:r>
              <a:rPr lang="en-US" sz="2600" dirty="0">
                <a:latin typeface="Droid Sans"/>
              </a:rPr>
              <a:t>American Indian land tenure</a:t>
            </a:r>
          </a:p>
          <a:p>
            <a:pPr algn="ctr"/>
            <a:r>
              <a:rPr lang="en-US" sz="2600" dirty="0">
                <a:latin typeface="Droid Sans"/>
              </a:rPr>
              <a:t>Navigating an inhumane human services system</a:t>
            </a:r>
          </a:p>
          <a:p>
            <a:pPr algn="ctr"/>
            <a:r>
              <a:rPr lang="en-US" sz="2600" dirty="0">
                <a:latin typeface="Droid Sans"/>
              </a:rPr>
              <a:t>Trauma-informed care</a:t>
            </a:r>
          </a:p>
          <a:p>
            <a:pPr algn="ctr"/>
            <a:r>
              <a:rPr lang="en-US" sz="2600" dirty="0">
                <a:latin typeface="Droid Sans"/>
              </a:rPr>
              <a:t>Motivational interviewing</a:t>
            </a:r>
          </a:p>
          <a:p>
            <a:pPr algn="ctr"/>
            <a:r>
              <a:rPr lang="en-US" sz="2600" dirty="0">
                <a:latin typeface="Droid Sans"/>
              </a:rPr>
              <a:t>Children’s health during/post-COVID</a:t>
            </a:r>
          </a:p>
          <a:p>
            <a:pPr algn="ctr"/>
            <a:r>
              <a:rPr lang="en-US" sz="2600" dirty="0">
                <a:latin typeface="Droid Sans"/>
              </a:rPr>
              <a:t>Poverty simulation</a:t>
            </a:r>
          </a:p>
          <a:p>
            <a:pPr algn="ctr"/>
            <a:r>
              <a:rPr lang="en-US" sz="2600" dirty="0">
                <a:latin typeface="Droid Sans"/>
              </a:rPr>
              <a:t>Unconscious bias</a:t>
            </a:r>
          </a:p>
        </p:txBody>
      </p:sp>
    </p:spTree>
    <p:extLst>
      <p:ext uri="{BB962C8B-B14F-4D97-AF65-F5344CB8AC3E}">
        <p14:creationId xmlns:p14="http://schemas.microsoft.com/office/powerpoint/2010/main" val="4128917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Clergy Civic Engagement</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5"/>
            <a:ext cx="2460321" cy="698199"/>
          </a:xfrm>
          <a:prstGeom prst="rect">
            <a:avLst/>
          </a:prstGeom>
        </p:spPr>
      </p:pic>
      <p:sp>
        <p:nvSpPr>
          <p:cNvPr id="5" name="TextBox 4">
            <a:extLst>
              <a:ext uri="{FF2B5EF4-FFF2-40B4-BE49-F238E27FC236}">
                <a16:creationId xmlns:a16="http://schemas.microsoft.com/office/drawing/2014/main" id="{E1783FDA-499B-119E-F70D-83A36C30ED2F}"/>
              </a:ext>
            </a:extLst>
          </p:cNvPr>
          <p:cNvSpPr txBox="1"/>
          <p:nvPr/>
        </p:nvSpPr>
        <p:spPr>
          <a:xfrm>
            <a:off x="947057" y="1697874"/>
            <a:ext cx="10478218" cy="4247317"/>
          </a:xfrm>
          <a:prstGeom prst="rect">
            <a:avLst/>
          </a:prstGeom>
          <a:solidFill>
            <a:srgbClr val="92D050">
              <a:alpha val="75000"/>
            </a:srgbClr>
          </a:solidFill>
        </p:spPr>
        <p:txBody>
          <a:bodyPr wrap="square" lIns="274320" tIns="274320" rIns="91440" bIns="274320" rtlCol="0" anchor="t">
            <a:spAutoFit/>
          </a:bodyPr>
          <a:lstStyle/>
          <a:p>
            <a:pPr algn="ctr"/>
            <a:r>
              <a:rPr lang="en-US" sz="4000" dirty="0">
                <a:latin typeface="Droid Sans"/>
              </a:rPr>
              <a:t>Conversations with civic leaders</a:t>
            </a:r>
          </a:p>
          <a:p>
            <a:pPr algn="ctr"/>
            <a:endParaRPr lang="en-US" sz="4000" dirty="0">
              <a:latin typeface="Droid Sans"/>
            </a:endParaRPr>
          </a:p>
          <a:p>
            <a:pPr algn="ctr"/>
            <a:r>
              <a:rPr lang="en-US" sz="4000" dirty="0">
                <a:latin typeface="Droid Sans"/>
              </a:rPr>
              <a:t>Planning commission direction</a:t>
            </a:r>
          </a:p>
          <a:p>
            <a:pPr algn="ctr"/>
            <a:endParaRPr lang="en-US" sz="4000" dirty="0">
              <a:latin typeface="Droid Sans"/>
            </a:endParaRPr>
          </a:p>
          <a:p>
            <a:pPr algn="ctr"/>
            <a:r>
              <a:rPr lang="en-US" sz="4000" dirty="0">
                <a:latin typeface="Droid Sans"/>
              </a:rPr>
              <a:t>De-polarizing and informing</a:t>
            </a:r>
          </a:p>
          <a:p>
            <a:pPr algn="ctr"/>
            <a:r>
              <a:rPr lang="en-US" sz="4000" dirty="0">
                <a:latin typeface="Droid Sans"/>
              </a:rPr>
              <a:t>public safety</a:t>
            </a:r>
          </a:p>
        </p:txBody>
      </p:sp>
    </p:spTree>
    <p:extLst>
      <p:ext uri="{BB962C8B-B14F-4D97-AF65-F5344CB8AC3E}">
        <p14:creationId xmlns:p14="http://schemas.microsoft.com/office/powerpoint/2010/main" val="4072756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Community Power-Up/Legal Clinic</a:t>
            </a: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5931763" y="2276472"/>
            <a:ext cx="5083241" cy="3016210"/>
          </a:xfrm>
          <a:prstGeom prst="rect">
            <a:avLst/>
          </a:prstGeom>
          <a:solidFill>
            <a:srgbClr val="FFFF00">
              <a:alpha val="75000"/>
            </a:srgbClr>
          </a:solidFill>
        </p:spPr>
        <p:txBody>
          <a:bodyPr wrap="square" lIns="274320" tIns="274320" rIns="91440" bIns="274320" rtlCol="0" anchor="t">
            <a:spAutoFit/>
          </a:bodyPr>
          <a:lstStyle/>
          <a:p>
            <a:r>
              <a:rPr lang="en-US" sz="4000" dirty="0">
                <a:latin typeface="Droid Sans"/>
                <a:ea typeface="Droid Sans" panose="020B0606030804020204" pitchFamily="34" charset="0"/>
                <a:cs typeface="Droid Sans" panose="020B0606030804020204" pitchFamily="34" charset="0"/>
              </a:rPr>
              <a:t>Bringing legal and financial expertise into the neighborhood</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784622" y="5678414"/>
            <a:ext cx="2460321" cy="698199"/>
          </a:xfrm>
          <a:prstGeom prst="rect">
            <a:avLst/>
          </a:prstGeom>
        </p:spPr>
      </p:pic>
      <p:pic>
        <p:nvPicPr>
          <p:cNvPr id="4" name="Picture 3">
            <a:extLst>
              <a:ext uri="{FF2B5EF4-FFF2-40B4-BE49-F238E27FC236}">
                <a16:creationId xmlns:a16="http://schemas.microsoft.com/office/drawing/2014/main" id="{66252D3F-6701-2D4F-B6EF-21E6AFDD907B}"/>
              </a:ext>
            </a:extLst>
          </p:cNvPr>
          <p:cNvPicPr>
            <a:picLocks noChangeAspect="1"/>
          </p:cNvPicPr>
          <p:nvPr/>
        </p:nvPicPr>
        <p:blipFill>
          <a:blip r:embed="rId4"/>
          <a:stretch>
            <a:fillRect/>
          </a:stretch>
        </p:blipFill>
        <p:spPr>
          <a:xfrm>
            <a:off x="1370638" y="1803319"/>
            <a:ext cx="4561125" cy="3962515"/>
          </a:xfrm>
          <a:prstGeom prst="rect">
            <a:avLst/>
          </a:prstGeom>
        </p:spPr>
      </p:pic>
    </p:spTree>
    <p:extLst>
      <p:ext uri="{BB962C8B-B14F-4D97-AF65-F5344CB8AC3E}">
        <p14:creationId xmlns:p14="http://schemas.microsoft.com/office/powerpoint/2010/main" val="38112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Legal services</a:t>
            </a:r>
            <a:endParaRPr lang="en-US" dirty="0"/>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75178" y="1870507"/>
            <a:ext cx="10519711" cy="4247317"/>
          </a:xfrm>
          <a:prstGeom prst="rect">
            <a:avLst/>
          </a:prstGeom>
          <a:solidFill>
            <a:srgbClr val="FFFF00">
              <a:alpha val="75000"/>
            </a:srgbClr>
          </a:solidFill>
        </p:spPr>
        <p:txBody>
          <a:bodyPr wrap="square" lIns="274320" tIns="274320" rIns="91440" bIns="274320" rtlCol="0" anchor="t">
            <a:spAutoFit/>
          </a:bodyPr>
          <a:lstStyle/>
          <a:p>
            <a:pPr algn="ctr"/>
            <a:r>
              <a:rPr lang="en-US" sz="2400" dirty="0">
                <a:latin typeface="Droid Sans"/>
              </a:rPr>
              <a:t>Landlord/tenant or property issues</a:t>
            </a:r>
          </a:p>
          <a:p>
            <a:pPr algn="ctr"/>
            <a:r>
              <a:rPr lang="en-US" sz="2400" dirty="0">
                <a:latin typeface="Droid Sans"/>
              </a:rPr>
              <a:t>Divorce, parenting time, custody, or other family law issues</a:t>
            </a:r>
          </a:p>
          <a:p>
            <a:pPr algn="ctr"/>
            <a:r>
              <a:rPr lang="en-US" sz="2400" dirty="0">
                <a:latin typeface="Droid Sans"/>
              </a:rPr>
              <a:t>Debt collection</a:t>
            </a:r>
          </a:p>
          <a:p>
            <a:pPr algn="ctr"/>
            <a:r>
              <a:rPr lang="en-US" sz="2400" dirty="0">
                <a:latin typeface="Droid Sans"/>
              </a:rPr>
              <a:t>Impounded car</a:t>
            </a:r>
          </a:p>
          <a:p>
            <a:pPr algn="ctr"/>
            <a:r>
              <a:rPr lang="en-US" sz="2400" dirty="0">
                <a:latin typeface="Droid Sans"/>
              </a:rPr>
              <a:t>Criminal record expungement</a:t>
            </a:r>
          </a:p>
          <a:p>
            <a:pPr algn="ctr"/>
            <a:r>
              <a:rPr lang="en-US" sz="2400" dirty="0">
                <a:latin typeface="Droid Sans"/>
              </a:rPr>
              <a:t>Purchase or service contracts</a:t>
            </a:r>
          </a:p>
          <a:p>
            <a:pPr algn="ctr"/>
            <a:r>
              <a:rPr lang="en-US" sz="2400" dirty="0">
                <a:latin typeface="Droid Sans"/>
              </a:rPr>
              <a:t>Probate</a:t>
            </a:r>
          </a:p>
          <a:p>
            <a:pPr algn="ctr"/>
            <a:r>
              <a:rPr lang="en-US" sz="2400" dirty="0">
                <a:latin typeface="Droid Sans"/>
              </a:rPr>
              <a:t>Employment</a:t>
            </a:r>
          </a:p>
          <a:p>
            <a:pPr algn="ctr"/>
            <a:r>
              <a:rPr lang="en-US" sz="2400" dirty="0">
                <a:latin typeface="Droid Sans"/>
              </a:rPr>
              <a:t>Simple wills and health care directives</a:t>
            </a:r>
          </a:p>
          <a:p>
            <a:pPr algn="ctr"/>
            <a:r>
              <a:rPr lang="en-US" sz="2400" dirty="0">
                <a:latin typeface="Droid Sans"/>
              </a:rPr>
              <a:t>Other civil legal matters (just not criminal law)</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5"/>
            <a:ext cx="2460321" cy="698199"/>
          </a:xfrm>
          <a:prstGeom prst="rect">
            <a:avLst/>
          </a:prstGeom>
        </p:spPr>
      </p:pic>
    </p:spTree>
    <p:extLst>
      <p:ext uri="{BB962C8B-B14F-4D97-AF65-F5344CB8AC3E}">
        <p14:creationId xmlns:p14="http://schemas.microsoft.com/office/powerpoint/2010/main" val="4021352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a:rPr>
              <a:t>Past, Present, Future</a:t>
            </a:r>
            <a:endParaRPr lang="en-US" dirty="0"/>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7057" y="1690688"/>
            <a:ext cx="10519711" cy="3939540"/>
          </a:xfrm>
          <a:prstGeom prst="rect">
            <a:avLst/>
          </a:prstGeom>
          <a:solidFill>
            <a:srgbClr val="FFFF00">
              <a:alpha val="75000"/>
            </a:srgbClr>
          </a:solidFill>
        </p:spPr>
        <p:txBody>
          <a:bodyPr wrap="square" lIns="274320" tIns="274320" rIns="91440" bIns="274320" rtlCol="0" anchor="t">
            <a:spAutoFit/>
          </a:bodyPr>
          <a:lstStyle/>
          <a:p>
            <a:r>
              <a:rPr lang="en-US" sz="4400" dirty="0">
                <a:latin typeface="Droid Sans"/>
              </a:rPr>
              <a:t>2015 – Conversation with Pastor Walker</a:t>
            </a:r>
          </a:p>
          <a:p>
            <a:r>
              <a:rPr lang="en-US" sz="4400" dirty="0">
                <a:latin typeface="Droid Sans"/>
              </a:rPr>
              <a:t>2016 – First Community Power Up</a:t>
            </a:r>
          </a:p>
          <a:p>
            <a:r>
              <a:rPr lang="en-US" sz="4400" dirty="0">
                <a:latin typeface="Droid Sans"/>
              </a:rPr>
              <a:t>2017 – Expand to Walker West </a:t>
            </a:r>
          </a:p>
          <a:p>
            <a:r>
              <a:rPr lang="en-US" sz="4400" dirty="0">
                <a:latin typeface="Droid Sans"/>
              </a:rPr>
              <a:t>2020/21 – Legal rights videos</a:t>
            </a:r>
          </a:p>
          <a:p>
            <a:r>
              <a:rPr lang="en-US" sz="4400" dirty="0">
                <a:latin typeface="Droid Sans"/>
              </a:rPr>
              <a:t>2022 – Reopen in-person legal clinic</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5"/>
            <a:ext cx="2460321" cy="698199"/>
          </a:xfrm>
          <a:prstGeom prst="rect">
            <a:avLst/>
          </a:prstGeom>
        </p:spPr>
      </p:pic>
    </p:spTree>
    <p:extLst>
      <p:ext uri="{BB962C8B-B14F-4D97-AF65-F5344CB8AC3E}">
        <p14:creationId xmlns:p14="http://schemas.microsoft.com/office/powerpoint/2010/main" val="3227997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Get Involved! </a:t>
            </a:r>
          </a:p>
        </p:txBody>
      </p:sp>
      <p:pic>
        <p:nvPicPr>
          <p:cNvPr id="5" name="Picture 4">
            <a:extLst>
              <a:ext uri="{FF2B5EF4-FFF2-40B4-BE49-F238E27FC236}">
                <a16:creationId xmlns:a16="http://schemas.microsoft.com/office/drawing/2014/main" id="{BD1383D1-9087-6848-897D-FEE9ABB8683A}"/>
              </a:ext>
            </a:extLst>
          </p:cNvPr>
          <p:cNvPicPr>
            <a:picLocks noChangeAspect="1"/>
          </p:cNvPicPr>
          <p:nvPr/>
        </p:nvPicPr>
        <p:blipFill>
          <a:blip r:embed="rId3"/>
          <a:stretch>
            <a:fillRect/>
          </a:stretch>
        </p:blipFill>
        <p:spPr>
          <a:xfrm>
            <a:off x="8893478" y="711253"/>
            <a:ext cx="2460321" cy="698199"/>
          </a:xfrm>
          <a:prstGeom prst="rect">
            <a:avLst/>
          </a:prstGeom>
        </p:spPr>
      </p:pic>
      <p:cxnSp>
        <p:nvCxnSpPr>
          <p:cNvPr id="7" name="Straight Connector 6">
            <a:extLst>
              <a:ext uri="{FF2B5EF4-FFF2-40B4-BE49-F238E27FC236}">
                <a16:creationId xmlns:a16="http://schemas.microsoft.com/office/drawing/2014/main" id="{E46DDAEE-A1AC-8148-820B-D041E971C2A8}"/>
              </a:ext>
            </a:extLst>
          </p:cNvPr>
          <p:cNvCxnSpPr/>
          <p:nvPr/>
        </p:nvCxnSpPr>
        <p:spPr>
          <a:xfrm>
            <a:off x="947057" y="1547858"/>
            <a:ext cx="10406743"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039A652-E818-486F-87F1-2FEC6045AE89}"/>
              </a:ext>
            </a:extLst>
          </p:cNvPr>
          <p:cNvSpPr txBox="1">
            <a:spLocks/>
          </p:cNvSpPr>
          <p:nvPr/>
        </p:nvSpPr>
        <p:spPr>
          <a:xfrm>
            <a:off x="953219" y="2017349"/>
            <a:ext cx="10515600" cy="45083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4400" b="1" dirty="0">
              <a:latin typeface="Droid Sans"/>
            </a:endParaRPr>
          </a:p>
          <a:p>
            <a:pPr marL="0" indent="0" algn="ctr">
              <a:lnSpc>
                <a:spcPct val="120000"/>
              </a:lnSpc>
              <a:buNone/>
            </a:pPr>
            <a:r>
              <a:rPr lang="en-US" sz="9600" b="1" dirty="0">
                <a:latin typeface="Droid Sans"/>
              </a:rPr>
              <a:t>Volunteer!</a:t>
            </a:r>
          </a:p>
        </p:txBody>
      </p:sp>
    </p:spTree>
    <p:extLst>
      <p:ext uri="{BB962C8B-B14F-4D97-AF65-F5344CB8AC3E}">
        <p14:creationId xmlns:p14="http://schemas.microsoft.com/office/powerpoint/2010/main" val="175913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D1BC30-E75F-E94D-8D0B-C8C1E8795815}"/>
              </a:ext>
            </a:extLst>
          </p:cNvPr>
          <p:cNvPicPr>
            <a:picLocks noChangeAspect="1"/>
          </p:cNvPicPr>
          <p:nvPr/>
        </p:nvPicPr>
        <p:blipFill>
          <a:blip r:embed="rId2"/>
          <a:stretch>
            <a:fillRect/>
          </a:stretch>
        </p:blipFill>
        <p:spPr>
          <a:xfrm>
            <a:off x="1866378" y="1797507"/>
            <a:ext cx="7628351" cy="2164802"/>
          </a:xfrm>
          <a:prstGeom prst="rect">
            <a:avLst/>
          </a:prstGeom>
        </p:spPr>
      </p:pic>
      <p:cxnSp>
        <p:nvCxnSpPr>
          <p:cNvPr id="7" name="Straight Connector 6">
            <a:extLst>
              <a:ext uri="{FF2B5EF4-FFF2-40B4-BE49-F238E27FC236}">
                <a16:creationId xmlns:a16="http://schemas.microsoft.com/office/drawing/2014/main" id="{F50C949B-E3D0-E645-8CD0-85B8570D8975}"/>
              </a:ext>
            </a:extLst>
          </p:cNvPr>
          <p:cNvCxnSpPr>
            <a:cxnSpLocks/>
          </p:cNvCxnSpPr>
          <p:nvPr/>
        </p:nvCxnSpPr>
        <p:spPr>
          <a:xfrm>
            <a:off x="0" y="6112702"/>
            <a:ext cx="12192000" cy="0"/>
          </a:xfrm>
          <a:prstGeom prst="line">
            <a:avLst/>
          </a:prstGeom>
          <a:ln w="1524000">
            <a:solidFill>
              <a:srgbClr val="3FB1E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1F5DDD1-E0A7-8C40-B7B8-87AD46A10352}"/>
              </a:ext>
            </a:extLst>
          </p:cNvPr>
          <p:cNvSpPr txBox="1"/>
          <p:nvPr/>
        </p:nvSpPr>
        <p:spPr>
          <a:xfrm>
            <a:off x="2705622" y="4346532"/>
            <a:ext cx="6939419" cy="584775"/>
          </a:xfrm>
          <a:prstGeom prst="rect">
            <a:avLst/>
          </a:prstGeom>
          <a:noFill/>
        </p:spPr>
        <p:txBody>
          <a:bodyPr wrap="square" rtlCol="0">
            <a:spAutoFit/>
          </a:bodyPr>
          <a:lstStyle/>
          <a:p>
            <a:pPr algn="ctr"/>
            <a:r>
              <a:rPr lang="en-US" sz="3200" err="1">
                <a:solidFill>
                  <a:srgbClr val="9A4888"/>
                </a:solidFill>
                <a:latin typeface="DarwinOffice" panose="02000000000000000000" pitchFamily="2" charset="0"/>
              </a:rPr>
              <a:t>www.interfaithaction.org</a:t>
            </a:r>
            <a:endParaRPr lang="en-US" sz="3200">
              <a:solidFill>
                <a:srgbClr val="9A4888"/>
              </a:solidFill>
              <a:latin typeface="DarwinOffice" panose="02000000000000000000" pitchFamily="2" charset="0"/>
            </a:endParaRPr>
          </a:p>
        </p:txBody>
      </p:sp>
      <p:sp>
        <p:nvSpPr>
          <p:cNvPr id="6" name="TextBox 5">
            <a:extLst>
              <a:ext uri="{FF2B5EF4-FFF2-40B4-BE49-F238E27FC236}">
                <a16:creationId xmlns:a16="http://schemas.microsoft.com/office/drawing/2014/main" id="{C8865059-2DA9-43D2-9C8C-815C1FB41B17}"/>
              </a:ext>
            </a:extLst>
          </p:cNvPr>
          <p:cNvSpPr txBox="1"/>
          <p:nvPr/>
        </p:nvSpPr>
        <p:spPr>
          <a:xfrm>
            <a:off x="2678" y="5568607"/>
            <a:ext cx="12187154" cy="1077218"/>
          </a:xfrm>
          <a:prstGeom prst="rect">
            <a:avLst/>
          </a:prstGeom>
          <a:noFill/>
        </p:spPr>
        <p:txBody>
          <a:bodyPr wrap="square" lIns="91440" tIns="45720" rIns="91440" bIns="45720" rtlCol="0" anchor="t">
            <a:spAutoFit/>
          </a:bodyPr>
          <a:lstStyle/>
          <a:p>
            <a:pPr algn="ctr"/>
            <a:r>
              <a:rPr lang="en-US" sz="3200" dirty="0">
                <a:latin typeface="DarwinOffice"/>
                <a:ea typeface="+mn-lt"/>
                <a:cs typeface="+mn-lt"/>
              </a:rPr>
              <a:t> Rev. </a:t>
            </a:r>
            <a:r>
              <a:rPr lang="en-US" sz="3200" dirty="0">
                <a:latin typeface="DarwinOffice"/>
                <a:cs typeface="Calibri"/>
              </a:rPr>
              <a:t>Phillip Romine</a:t>
            </a:r>
          </a:p>
          <a:p>
            <a:pPr algn="ctr"/>
            <a:r>
              <a:rPr lang="en-US" sz="3200" dirty="0">
                <a:latin typeface="DarwinOffice"/>
                <a:cs typeface="Calibri"/>
                <a:hlinkClick r:id="rId3"/>
              </a:rPr>
              <a:t>promine@interfaithaction.org</a:t>
            </a:r>
            <a:r>
              <a:rPr lang="en-US" sz="3200" dirty="0">
                <a:latin typeface="DarwinOffice"/>
                <a:cs typeface="Calibri"/>
              </a:rPr>
              <a:t> | 651-661-9350</a:t>
            </a:r>
          </a:p>
        </p:txBody>
      </p:sp>
    </p:spTree>
    <p:extLst>
      <p:ext uri="{BB962C8B-B14F-4D97-AF65-F5344CB8AC3E}">
        <p14:creationId xmlns:p14="http://schemas.microsoft.com/office/powerpoint/2010/main" val="10096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Mission</a:t>
            </a:r>
            <a:endParaRPr lang="en-US" sz="4800" b="1">
              <a:solidFill>
                <a:srgbClr val="0062A5"/>
              </a:solidFill>
              <a:latin typeface="DarwinOffice" panose="02000000000000000000" pitchFamily="2" charset="0"/>
            </a:endParaRPr>
          </a:p>
        </p:txBody>
      </p:sp>
      <p:pic>
        <p:nvPicPr>
          <p:cNvPr id="5" name="Picture 4">
            <a:extLst>
              <a:ext uri="{FF2B5EF4-FFF2-40B4-BE49-F238E27FC236}">
                <a16:creationId xmlns:a16="http://schemas.microsoft.com/office/drawing/2014/main" id="{BD1383D1-9087-6848-897D-FEE9ABB8683A}"/>
              </a:ext>
            </a:extLst>
          </p:cNvPr>
          <p:cNvPicPr>
            <a:picLocks noChangeAspect="1"/>
          </p:cNvPicPr>
          <p:nvPr/>
        </p:nvPicPr>
        <p:blipFill>
          <a:blip r:embed="rId2"/>
          <a:stretch>
            <a:fillRect/>
          </a:stretch>
        </p:blipFill>
        <p:spPr>
          <a:xfrm>
            <a:off x="8893478" y="711253"/>
            <a:ext cx="2460321" cy="698199"/>
          </a:xfrm>
          <a:prstGeom prst="rect">
            <a:avLst/>
          </a:prstGeom>
        </p:spPr>
      </p:pic>
      <p:cxnSp>
        <p:nvCxnSpPr>
          <p:cNvPr id="7" name="Straight Connector 6">
            <a:extLst>
              <a:ext uri="{FF2B5EF4-FFF2-40B4-BE49-F238E27FC236}">
                <a16:creationId xmlns:a16="http://schemas.microsoft.com/office/drawing/2014/main" id="{E46DDAEE-A1AC-8148-820B-D041E971C2A8}"/>
              </a:ext>
            </a:extLst>
          </p:cNvPr>
          <p:cNvCxnSpPr/>
          <p:nvPr/>
        </p:nvCxnSpPr>
        <p:spPr>
          <a:xfrm>
            <a:off x="947057" y="1547858"/>
            <a:ext cx="10406743"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039A652-E818-486F-87F1-2FEC6045AE89}"/>
              </a:ext>
            </a:extLst>
          </p:cNvPr>
          <p:cNvSpPr txBox="1">
            <a:spLocks/>
          </p:cNvSpPr>
          <p:nvPr/>
        </p:nvSpPr>
        <p:spPr>
          <a:xfrm>
            <a:off x="953219" y="2017349"/>
            <a:ext cx="10515600" cy="45083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4800" b="1" dirty="0">
                <a:latin typeface="Droid Sans"/>
              </a:rPr>
              <a:t>We mobilize diverse faith and spiritual communities to engage in work that supports our neighbors’ stability and economic mobility </a:t>
            </a:r>
          </a:p>
        </p:txBody>
      </p:sp>
    </p:spTree>
    <p:extLst>
      <p:ext uri="{BB962C8B-B14F-4D97-AF65-F5344CB8AC3E}">
        <p14:creationId xmlns:p14="http://schemas.microsoft.com/office/powerpoint/2010/main" val="3162232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Vision </a:t>
            </a:r>
            <a:endParaRPr lang="en-US" sz="4800" b="1">
              <a:solidFill>
                <a:srgbClr val="0062A5"/>
              </a:solidFill>
              <a:latin typeface="DarwinOffice" panose="02000000000000000000" pitchFamily="2" charset="0"/>
            </a:endParaRPr>
          </a:p>
        </p:txBody>
      </p:sp>
      <p:pic>
        <p:nvPicPr>
          <p:cNvPr id="5" name="Picture 4">
            <a:extLst>
              <a:ext uri="{FF2B5EF4-FFF2-40B4-BE49-F238E27FC236}">
                <a16:creationId xmlns:a16="http://schemas.microsoft.com/office/drawing/2014/main" id="{BD1383D1-9087-6848-897D-FEE9ABB8683A}"/>
              </a:ext>
            </a:extLst>
          </p:cNvPr>
          <p:cNvPicPr>
            <a:picLocks noChangeAspect="1"/>
          </p:cNvPicPr>
          <p:nvPr/>
        </p:nvPicPr>
        <p:blipFill>
          <a:blip r:embed="rId2"/>
          <a:stretch>
            <a:fillRect/>
          </a:stretch>
        </p:blipFill>
        <p:spPr>
          <a:xfrm>
            <a:off x="8893478" y="711253"/>
            <a:ext cx="2460321" cy="698199"/>
          </a:xfrm>
          <a:prstGeom prst="rect">
            <a:avLst/>
          </a:prstGeom>
        </p:spPr>
      </p:pic>
      <p:cxnSp>
        <p:nvCxnSpPr>
          <p:cNvPr id="7" name="Straight Connector 6">
            <a:extLst>
              <a:ext uri="{FF2B5EF4-FFF2-40B4-BE49-F238E27FC236}">
                <a16:creationId xmlns:a16="http://schemas.microsoft.com/office/drawing/2014/main" id="{E46DDAEE-A1AC-8148-820B-D041E971C2A8}"/>
              </a:ext>
            </a:extLst>
          </p:cNvPr>
          <p:cNvCxnSpPr/>
          <p:nvPr/>
        </p:nvCxnSpPr>
        <p:spPr>
          <a:xfrm>
            <a:off x="947057" y="1547858"/>
            <a:ext cx="10406743"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039A652-E818-486F-87F1-2FEC6045AE89}"/>
              </a:ext>
            </a:extLst>
          </p:cNvPr>
          <p:cNvSpPr txBox="1">
            <a:spLocks/>
          </p:cNvSpPr>
          <p:nvPr/>
        </p:nvSpPr>
        <p:spPr>
          <a:xfrm>
            <a:off x="953219" y="2017349"/>
            <a:ext cx="10515600" cy="45083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4800" b="1" dirty="0">
                <a:latin typeface="Droid Sans"/>
              </a:rPr>
              <a:t>Opportunity grows and poverty recedes when people of faith invest themselves in effective action</a:t>
            </a:r>
          </a:p>
        </p:txBody>
      </p:sp>
    </p:spTree>
    <p:extLst>
      <p:ext uri="{BB962C8B-B14F-4D97-AF65-F5344CB8AC3E}">
        <p14:creationId xmlns:p14="http://schemas.microsoft.com/office/powerpoint/2010/main" val="109600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How it started</a:t>
            </a:r>
            <a:endParaRPr lang="en-US" sz="4800" b="1">
              <a:solidFill>
                <a:srgbClr val="0062A5"/>
              </a:solidFill>
              <a:latin typeface="DarwinOffice" panose="02000000000000000000" pitchFamily="2" charset="0"/>
            </a:endParaRPr>
          </a:p>
        </p:txBody>
      </p:sp>
      <p:pic>
        <p:nvPicPr>
          <p:cNvPr id="5" name="Picture 4">
            <a:extLst>
              <a:ext uri="{FF2B5EF4-FFF2-40B4-BE49-F238E27FC236}">
                <a16:creationId xmlns:a16="http://schemas.microsoft.com/office/drawing/2014/main" id="{BD1383D1-9087-6848-897D-FEE9ABB8683A}"/>
              </a:ext>
            </a:extLst>
          </p:cNvPr>
          <p:cNvPicPr>
            <a:picLocks noChangeAspect="1"/>
          </p:cNvPicPr>
          <p:nvPr/>
        </p:nvPicPr>
        <p:blipFill>
          <a:blip r:embed="rId3"/>
          <a:stretch>
            <a:fillRect/>
          </a:stretch>
        </p:blipFill>
        <p:spPr>
          <a:xfrm>
            <a:off x="8893478" y="711253"/>
            <a:ext cx="2460321" cy="698199"/>
          </a:xfrm>
          <a:prstGeom prst="rect">
            <a:avLst/>
          </a:prstGeom>
        </p:spPr>
      </p:pic>
      <p:cxnSp>
        <p:nvCxnSpPr>
          <p:cNvPr id="7" name="Straight Connector 6">
            <a:extLst>
              <a:ext uri="{FF2B5EF4-FFF2-40B4-BE49-F238E27FC236}">
                <a16:creationId xmlns:a16="http://schemas.microsoft.com/office/drawing/2014/main" id="{E46DDAEE-A1AC-8148-820B-D041E971C2A8}"/>
              </a:ext>
            </a:extLst>
          </p:cNvPr>
          <p:cNvCxnSpPr/>
          <p:nvPr/>
        </p:nvCxnSpPr>
        <p:spPr>
          <a:xfrm>
            <a:off x="947057" y="1547858"/>
            <a:ext cx="10406743"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039A652-E818-486F-87F1-2FEC6045AE89}"/>
              </a:ext>
            </a:extLst>
          </p:cNvPr>
          <p:cNvSpPr txBox="1">
            <a:spLocks/>
          </p:cNvSpPr>
          <p:nvPr/>
        </p:nvSpPr>
        <p:spPr>
          <a:xfrm>
            <a:off x="953219" y="2017349"/>
            <a:ext cx="10515600" cy="45083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4000" b="1" dirty="0">
                <a:latin typeface="Droid Sans"/>
              </a:rPr>
              <a:t>1906 – Ramsey County Sunday School Association</a:t>
            </a:r>
          </a:p>
          <a:p>
            <a:pPr marL="0" indent="0" algn="ctr">
              <a:lnSpc>
                <a:spcPct val="120000"/>
              </a:lnSpc>
              <a:buNone/>
            </a:pPr>
            <a:r>
              <a:rPr lang="en-US" sz="4000" b="1" dirty="0">
                <a:latin typeface="Droid Sans"/>
              </a:rPr>
              <a:t>1943 – St. Paul Council of Churches</a:t>
            </a:r>
          </a:p>
          <a:p>
            <a:pPr marL="0" indent="0" algn="ctr">
              <a:lnSpc>
                <a:spcPct val="120000"/>
              </a:lnSpc>
              <a:buNone/>
            </a:pPr>
            <a:r>
              <a:rPr lang="en-US" sz="4000" b="1" dirty="0">
                <a:latin typeface="Droid Sans"/>
              </a:rPr>
              <a:t>1962 – St. Paul Area Council of Churches</a:t>
            </a:r>
          </a:p>
          <a:p>
            <a:pPr marL="0" indent="0" algn="ctr">
              <a:lnSpc>
                <a:spcPct val="120000"/>
              </a:lnSpc>
              <a:buNone/>
            </a:pPr>
            <a:r>
              <a:rPr lang="en-US" sz="4000" b="1" dirty="0">
                <a:latin typeface="Droid Sans"/>
              </a:rPr>
              <a:t>2015 – Interfaith Action of Greater St. Paul</a:t>
            </a:r>
            <a:endParaRPr lang="en-US" sz="4000" b="1" dirty="0"/>
          </a:p>
          <a:p>
            <a:pPr marL="457200" indent="-457200">
              <a:lnSpc>
                <a:spcPct val="120000"/>
              </a:lnSpc>
            </a:pPr>
            <a:endParaRPr lang="en-US" dirty="0">
              <a:latin typeface="Droid Sans"/>
            </a:endParaRPr>
          </a:p>
        </p:txBody>
      </p:sp>
    </p:spTree>
    <p:extLst>
      <p:ext uri="{BB962C8B-B14F-4D97-AF65-F5344CB8AC3E}">
        <p14:creationId xmlns:p14="http://schemas.microsoft.com/office/powerpoint/2010/main" val="3010395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a:solidFill>
                  <a:srgbClr val="0062A5"/>
                </a:solidFill>
                <a:latin typeface="DarwinOffice"/>
              </a:rPr>
              <a:t>How it's going</a:t>
            </a:r>
            <a:endParaRPr lang="en-US" sz="4800" b="1">
              <a:solidFill>
                <a:srgbClr val="0062A5"/>
              </a:solidFill>
              <a:latin typeface="DarwinOffice" panose="02000000000000000000" pitchFamily="2" charset="0"/>
            </a:endParaRPr>
          </a:p>
        </p:txBody>
      </p:sp>
      <p:sp>
        <p:nvSpPr>
          <p:cNvPr id="3" name="Content Placeholder 2">
            <a:extLst>
              <a:ext uri="{FF2B5EF4-FFF2-40B4-BE49-F238E27FC236}">
                <a16:creationId xmlns:a16="http://schemas.microsoft.com/office/drawing/2014/main" id="{97B9CA64-1D25-F24C-90C7-2C7B87ECCAF3}"/>
              </a:ext>
            </a:extLst>
          </p:cNvPr>
          <p:cNvSpPr>
            <a:spLocks noGrp="1"/>
          </p:cNvSpPr>
          <p:nvPr>
            <p:ph idx="1"/>
          </p:nvPr>
        </p:nvSpPr>
        <p:spPr>
          <a:xfrm>
            <a:off x="838200" y="1993544"/>
            <a:ext cx="10515600" cy="4508329"/>
          </a:xfrm>
        </p:spPr>
        <p:txBody>
          <a:bodyPr vert="horz" lIns="91440" tIns="45720" rIns="91440" bIns="45720" rtlCol="0" anchor="t">
            <a:normAutofit/>
          </a:bodyPr>
          <a:lstStyle/>
          <a:p>
            <a:pPr marL="0" indent="0" algn="ctr">
              <a:lnSpc>
                <a:spcPct val="120000"/>
              </a:lnSpc>
              <a:buNone/>
            </a:pPr>
            <a:r>
              <a:rPr lang="en-US" sz="3600" b="1" dirty="0">
                <a:latin typeface="Droid Sans"/>
              </a:rPr>
              <a:t>2017 – Opportunity St. Paul</a:t>
            </a:r>
          </a:p>
          <a:p>
            <a:pPr marL="0" indent="0" algn="ctr">
              <a:lnSpc>
                <a:spcPct val="120000"/>
              </a:lnSpc>
              <a:buNone/>
            </a:pPr>
            <a:r>
              <a:rPr lang="en-US" sz="3600" b="1" dirty="0">
                <a:latin typeface="Droid Sans"/>
              </a:rPr>
              <a:t>2019 – Day Center addition to Project Home</a:t>
            </a:r>
          </a:p>
          <a:p>
            <a:pPr marL="0" indent="0" algn="ctr">
              <a:lnSpc>
                <a:spcPct val="120000"/>
              </a:lnSpc>
              <a:buNone/>
            </a:pPr>
            <a:r>
              <a:rPr lang="en-US" sz="3600" b="1" dirty="0">
                <a:latin typeface="Droid Sans"/>
              </a:rPr>
              <a:t>2020 – COVID pivots for DIW &amp; PH</a:t>
            </a:r>
          </a:p>
          <a:p>
            <a:pPr marL="0" indent="0" algn="ctr">
              <a:lnSpc>
                <a:spcPct val="120000"/>
              </a:lnSpc>
              <a:buNone/>
            </a:pPr>
            <a:r>
              <a:rPr lang="en-US" sz="3600" b="1" dirty="0">
                <a:latin typeface="Droid Sans"/>
              </a:rPr>
              <a:t>21/22 – Building the Beloved Community Public Safety Project</a:t>
            </a:r>
          </a:p>
          <a:p>
            <a:pPr marL="0" indent="0" algn="ctr">
              <a:lnSpc>
                <a:spcPct val="120000"/>
              </a:lnSpc>
              <a:buNone/>
            </a:pPr>
            <a:r>
              <a:rPr lang="en-US" sz="3600" b="1" dirty="0">
                <a:latin typeface="Droid Sans"/>
              </a:rPr>
              <a:t>2022 – Economic Mobility Hub</a:t>
            </a:r>
          </a:p>
        </p:txBody>
      </p:sp>
      <p:cxnSp>
        <p:nvCxnSpPr>
          <p:cNvPr id="7" name="Straight Connector 6">
            <a:extLst>
              <a:ext uri="{FF2B5EF4-FFF2-40B4-BE49-F238E27FC236}">
                <a16:creationId xmlns:a16="http://schemas.microsoft.com/office/drawing/2014/main" id="{E46DDAEE-A1AC-8148-820B-D041E971C2A8}"/>
              </a:ext>
            </a:extLst>
          </p:cNvPr>
          <p:cNvCxnSpPr/>
          <p:nvPr/>
        </p:nvCxnSpPr>
        <p:spPr>
          <a:xfrm>
            <a:off x="947057" y="1547858"/>
            <a:ext cx="10406743"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E475B1-1F79-A244-A7ED-05C6717B70EB}"/>
              </a:ext>
            </a:extLst>
          </p:cNvPr>
          <p:cNvPicPr>
            <a:picLocks noChangeAspect="1"/>
          </p:cNvPicPr>
          <p:nvPr/>
        </p:nvPicPr>
        <p:blipFill>
          <a:blip r:embed="rId3"/>
          <a:stretch>
            <a:fillRect/>
          </a:stretch>
        </p:blipFill>
        <p:spPr>
          <a:xfrm>
            <a:off x="8893478" y="711254"/>
            <a:ext cx="2460321" cy="698199"/>
          </a:xfrm>
          <a:prstGeom prst="rect">
            <a:avLst/>
          </a:prstGeom>
        </p:spPr>
      </p:pic>
    </p:spTree>
    <p:extLst>
      <p:ext uri="{BB962C8B-B14F-4D97-AF65-F5344CB8AC3E}">
        <p14:creationId xmlns:p14="http://schemas.microsoft.com/office/powerpoint/2010/main" val="327512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1039"/>
            <a:ext cx="10515600" cy="979649"/>
          </a:xfrm>
        </p:spPr>
        <p:txBody>
          <a:bodyPr>
            <a:normAutofit/>
          </a:bodyPr>
          <a:lstStyle/>
          <a:p>
            <a:r>
              <a:rPr lang="en-US" sz="4800" b="1" dirty="0">
                <a:solidFill>
                  <a:srgbClr val="0062A5"/>
                </a:solidFill>
                <a:latin typeface="DarwinOffice" panose="02000000000000000000" pitchFamily="2" charset="0"/>
              </a:rPr>
              <a:t>Department of Indian Work</a:t>
            </a: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7139117" y="2104373"/>
            <a:ext cx="4152181" cy="3016210"/>
          </a:xfrm>
          <a:prstGeom prst="rect">
            <a:avLst/>
          </a:prstGeom>
          <a:solidFill>
            <a:srgbClr val="F53D3D">
              <a:alpha val="75000"/>
            </a:srgbClr>
          </a:solidFill>
        </p:spPr>
        <p:txBody>
          <a:bodyPr wrap="square" lIns="274320" tIns="274320" rIns="91440" bIns="274320" rtlCol="0" anchor="t">
            <a:spAutoFit/>
          </a:bodyPr>
          <a:lstStyle/>
          <a:p>
            <a:r>
              <a:rPr lang="en-US" sz="3200" b="1" dirty="0">
                <a:latin typeface="Droid Sans" panose="020B0606030804020204"/>
                <a:ea typeface="Droid Sans" panose="020B0606030804020204" pitchFamily="34" charset="0"/>
                <a:cs typeface="Droid Sans" panose="020B0606030804020204" pitchFamily="34" charset="0"/>
              </a:rPr>
              <a:t>Emergency, Referral, Education, Economic services for Indigenous families</a:t>
            </a:r>
            <a:endParaRPr lang="en-US" sz="3200" b="1" dirty="0">
              <a:latin typeface="Droid Sans" panose="020B0606030804020204"/>
            </a:endParaRP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784622" y="5678414"/>
            <a:ext cx="2460321" cy="698199"/>
          </a:xfrm>
          <a:prstGeom prst="rect">
            <a:avLst/>
          </a:prstGeom>
        </p:spPr>
      </p:pic>
      <p:pic>
        <p:nvPicPr>
          <p:cNvPr id="4" name="Picture 3">
            <a:extLst>
              <a:ext uri="{FF2B5EF4-FFF2-40B4-BE49-F238E27FC236}">
                <a16:creationId xmlns:a16="http://schemas.microsoft.com/office/drawing/2014/main" id="{F24EF3AE-4228-6A4C-B60C-370BB0AB03FD}"/>
              </a:ext>
            </a:extLst>
          </p:cNvPr>
          <p:cNvPicPr>
            <a:picLocks noChangeAspect="1"/>
          </p:cNvPicPr>
          <p:nvPr/>
        </p:nvPicPr>
        <p:blipFill>
          <a:blip r:embed="rId4"/>
          <a:stretch>
            <a:fillRect/>
          </a:stretch>
        </p:blipFill>
        <p:spPr>
          <a:xfrm>
            <a:off x="947057" y="1827374"/>
            <a:ext cx="6192060" cy="3570208"/>
          </a:xfrm>
          <a:prstGeom prst="rect">
            <a:avLst/>
          </a:prstGeom>
        </p:spPr>
      </p:pic>
    </p:spTree>
    <p:extLst>
      <p:ext uri="{BB962C8B-B14F-4D97-AF65-F5344CB8AC3E}">
        <p14:creationId xmlns:p14="http://schemas.microsoft.com/office/powerpoint/2010/main" val="385141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661075"/>
            <a:ext cx="10515600" cy="979649"/>
          </a:xfrm>
        </p:spPr>
        <p:txBody>
          <a:bodyPr>
            <a:normAutofit/>
          </a:bodyPr>
          <a:lstStyle/>
          <a:p>
            <a:r>
              <a:rPr lang="en-US" sz="4800" b="1" dirty="0">
                <a:solidFill>
                  <a:srgbClr val="0062A5"/>
                </a:solidFill>
                <a:latin typeface="DarwinOffice"/>
              </a:rPr>
              <a:t>Program Areas</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7057" y="1827374"/>
            <a:ext cx="10478218" cy="3939540"/>
          </a:xfrm>
          <a:prstGeom prst="rect">
            <a:avLst/>
          </a:prstGeom>
          <a:solidFill>
            <a:srgbClr val="F53D3D">
              <a:alpha val="75000"/>
            </a:srgbClr>
          </a:solidFill>
        </p:spPr>
        <p:txBody>
          <a:bodyPr wrap="square" lIns="274320" tIns="274320" rIns="91440" bIns="274320" rtlCol="0" anchor="t">
            <a:spAutoFit/>
          </a:bodyPr>
          <a:lstStyle/>
          <a:p>
            <a:pPr algn="ctr"/>
            <a:r>
              <a:rPr lang="en-US" sz="4400" dirty="0">
                <a:latin typeface="Droid Sans" panose="020B0606030804020204" pitchFamily="34" charset="0"/>
                <a:ea typeface="Droid Sans" panose="020B0606030804020204" pitchFamily="34" charset="0"/>
                <a:cs typeface="Droid Sans" panose="020B0606030804020204" pitchFamily="34" charset="0"/>
              </a:rPr>
              <a:t>Emergency services</a:t>
            </a:r>
          </a:p>
          <a:p>
            <a:pPr algn="ctr"/>
            <a:r>
              <a:rPr lang="en-US" sz="4400" dirty="0">
                <a:latin typeface="Droid Sans" panose="020B0606030804020204" pitchFamily="34" charset="0"/>
                <a:ea typeface="Droid Sans" panose="020B0606030804020204" pitchFamily="34" charset="0"/>
                <a:cs typeface="Droid Sans" panose="020B0606030804020204" pitchFamily="34" charset="0"/>
              </a:rPr>
              <a:t>Diabetes education</a:t>
            </a:r>
          </a:p>
          <a:p>
            <a:pPr algn="ctr"/>
            <a:r>
              <a:rPr lang="en-US" sz="4400" dirty="0">
                <a:latin typeface="Droid Sans" panose="020B0606030804020204" pitchFamily="34" charset="0"/>
                <a:ea typeface="Droid Sans" panose="020B0606030804020204" pitchFamily="34" charset="0"/>
                <a:cs typeface="Droid Sans" panose="020B0606030804020204" pitchFamily="34" charset="0"/>
              </a:rPr>
              <a:t>Youth enrichment</a:t>
            </a:r>
          </a:p>
          <a:p>
            <a:pPr algn="ctr"/>
            <a:r>
              <a:rPr lang="en-US" sz="4400" dirty="0">
                <a:latin typeface="Droid Sans" panose="020B0606030804020204" pitchFamily="34" charset="0"/>
                <a:ea typeface="Droid Sans" panose="020B0606030804020204" pitchFamily="34" charset="0"/>
                <a:cs typeface="Droid Sans" panose="020B0606030804020204" pitchFamily="34" charset="0"/>
              </a:rPr>
              <a:t>MDH COVID Community Coordinator</a:t>
            </a:r>
          </a:p>
          <a:p>
            <a:pPr algn="ctr"/>
            <a:r>
              <a:rPr lang="en-US" sz="4400" dirty="0">
                <a:latin typeface="Droid Sans" panose="020B0606030804020204" pitchFamily="34" charset="0"/>
                <a:ea typeface="Droid Sans" panose="020B0606030804020204" pitchFamily="34" charset="0"/>
                <a:cs typeface="Droid Sans" panose="020B0606030804020204" pitchFamily="34" charset="0"/>
              </a:rPr>
              <a:t>Economic Mobility Hub</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5"/>
            <a:ext cx="2460321" cy="698199"/>
          </a:xfrm>
          <a:prstGeom prst="rect">
            <a:avLst/>
          </a:prstGeom>
        </p:spPr>
      </p:pic>
    </p:spTree>
    <p:extLst>
      <p:ext uri="{BB962C8B-B14F-4D97-AF65-F5344CB8AC3E}">
        <p14:creationId xmlns:p14="http://schemas.microsoft.com/office/powerpoint/2010/main" val="16185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58D-9783-4E46-A2F4-DDDB63CD346C}"/>
              </a:ext>
            </a:extLst>
          </p:cNvPr>
          <p:cNvSpPr>
            <a:spLocks noGrp="1"/>
          </p:cNvSpPr>
          <p:nvPr>
            <p:ph type="title"/>
          </p:nvPr>
        </p:nvSpPr>
        <p:spPr>
          <a:xfrm>
            <a:off x="838200" y="718225"/>
            <a:ext cx="10515600" cy="979649"/>
          </a:xfrm>
        </p:spPr>
        <p:txBody>
          <a:bodyPr>
            <a:normAutofit/>
          </a:bodyPr>
          <a:lstStyle/>
          <a:p>
            <a:r>
              <a:rPr lang="en-US" sz="4800" b="1" dirty="0">
                <a:solidFill>
                  <a:srgbClr val="0062A5"/>
                </a:solidFill>
                <a:latin typeface="DarwinOffice"/>
              </a:rPr>
              <a:t>Past, Present, Future</a:t>
            </a:r>
            <a:endParaRPr lang="en-US" sz="4800" b="1" dirty="0">
              <a:solidFill>
                <a:srgbClr val="0062A5"/>
              </a:solidFill>
              <a:latin typeface="DarwinOffice" panose="02000000000000000000" pitchFamily="2" charset="0"/>
            </a:endParaRPr>
          </a:p>
        </p:txBody>
      </p:sp>
      <p:cxnSp>
        <p:nvCxnSpPr>
          <p:cNvPr id="7" name="Straight Connector 6">
            <a:extLst>
              <a:ext uri="{FF2B5EF4-FFF2-40B4-BE49-F238E27FC236}">
                <a16:creationId xmlns:a16="http://schemas.microsoft.com/office/drawing/2014/main" id="{E46DDAEE-A1AC-8148-820B-D041E971C2A8}"/>
              </a:ext>
            </a:extLst>
          </p:cNvPr>
          <p:cNvCxnSpPr>
            <a:cxnSpLocks/>
          </p:cNvCxnSpPr>
          <p:nvPr/>
        </p:nvCxnSpPr>
        <p:spPr>
          <a:xfrm>
            <a:off x="947057" y="1547858"/>
            <a:ext cx="10297886" cy="0"/>
          </a:xfrm>
          <a:prstGeom prst="line">
            <a:avLst/>
          </a:prstGeom>
          <a:ln w="25400">
            <a:solidFill>
              <a:srgbClr val="3FB1E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3471E5-9833-EA47-B86E-CB0583A0AE84}"/>
              </a:ext>
            </a:extLst>
          </p:cNvPr>
          <p:cNvSpPr txBox="1"/>
          <p:nvPr/>
        </p:nvSpPr>
        <p:spPr>
          <a:xfrm>
            <a:off x="944784" y="1827374"/>
            <a:ext cx="10478218" cy="3816429"/>
          </a:xfrm>
          <a:prstGeom prst="rect">
            <a:avLst/>
          </a:prstGeom>
          <a:solidFill>
            <a:srgbClr val="F53D3D">
              <a:alpha val="75000"/>
            </a:srgbClr>
          </a:solidFill>
        </p:spPr>
        <p:txBody>
          <a:bodyPr wrap="square" lIns="274320" tIns="274320" rIns="91440" bIns="274320" rtlCol="0" anchor="t">
            <a:spAutoFit/>
          </a:bodyPr>
          <a:lstStyle/>
          <a:p>
            <a:pPr algn="ctr"/>
            <a:r>
              <a:rPr lang="en-US" sz="3600" b="1" dirty="0">
                <a:latin typeface="Droid Sans" panose="020B0606030804020204" pitchFamily="34" charset="0"/>
                <a:ea typeface="Droid Sans" panose="020B0606030804020204" pitchFamily="34" charset="0"/>
                <a:cs typeface="Droid Sans" panose="020B0606030804020204" pitchFamily="34" charset="0"/>
              </a:rPr>
              <a:t>1952 – Department founded under SPACC</a:t>
            </a:r>
          </a:p>
          <a:p>
            <a:pPr algn="ctr"/>
            <a:endParaRPr lang="en-US" sz="800" b="1"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3600" b="1" dirty="0">
                <a:latin typeface="Droid Sans" panose="020B0606030804020204" pitchFamily="34" charset="0"/>
                <a:ea typeface="Droid Sans" panose="020B0606030804020204" pitchFamily="34" charset="0"/>
                <a:cs typeface="Droid Sans" panose="020B0606030804020204" pitchFamily="34" charset="0"/>
              </a:rPr>
              <a:t>1968 – Department centralized under MCC</a:t>
            </a:r>
          </a:p>
          <a:p>
            <a:pPr algn="ctr"/>
            <a:endParaRPr lang="en-US" sz="800" b="1"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3600" b="1" dirty="0">
                <a:latin typeface="Droid Sans" panose="020B0606030804020204" pitchFamily="34" charset="0"/>
                <a:ea typeface="Droid Sans" panose="020B0606030804020204" pitchFamily="34" charset="0"/>
                <a:cs typeface="Droid Sans" panose="020B0606030804020204" pitchFamily="34" charset="0"/>
              </a:rPr>
              <a:t>1973 – Department decentralized by MCC</a:t>
            </a:r>
          </a:p>
          <a:p>
            <a:pPr algn="ctr"/>
            <a:endParaRPr lang="en-US" sz="800" b="1"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3600" b="1" dirty="0">
                <a:latin typeface="Droid Sans" panose="020B0606030804020204" pitchFamily="34" charset="0"/>
                <a:ea typeface="Droid Sans" panose="020B0606030804020204" pitchFamily="34" charset="0"/>
                <a:cs typeface="Droid Sans" panose="020B0606030804020204" pitchFamily="34" charset="0"/>
              </a:rPr>
              <a:t>2019 – Need more space</a:t>
            </a:r>
          </a:p>
          <a:p>
            <a:pPr algn="ctr"/>
            <a:endParaRPr lang="en-US" sz="800" b="1" dirty="0">
              <a:latin typeface="Droid Sans" panose="020B0606030804020204" pitchFamily="34" charset="0"/>
              <a:ea typeface="Droid Sans" panose="020B0606030804020204" pitchFamily="34" charset="0"/>
              <a:cs typeface="Droid Sans" panose="020B0606030804020204" pitchFamily="34" charset="0"/>
            </a:endParaRPr>
          </a:p>
          <a:p>
            <a:pPr algn="ctr"/>
            <a:r>
              <a:rPr lang="en-US" sz="3600" b="1" dirty="0">
                <a:latin typeface="Droid Sans" panose="020B0606030804020204" pitchFamily="34" charset="0"/>
                <a:ea typeface="Droid Sans" panose="020B0606030804020204" pitchFamily="34" charset="0"/>
                <a:cs typeface="Droid Sans" panose="020B0606030804020204" pitchFamily="34" charset="0"/>
              </a:rPr>
              <a:t>2021 – We got more space!</a:t>
            </a:r>
          </a:p>
        </p:txBody>
      </p:sp>
      <p:pic>
        <p:nvPicPr>
          <p:cNvPr id="10" name="Picture 9">
            <a:extLst>
              <a:ext uri="{FF2B5EF4-FFF2-40B4-BE49-F238E27FC236}">
                <a16:creationId xmlns:a16="http://schemas.microsoft.com/office/drawing/2014/main" id="{03F09F43-9AD8-3F40-8274-FC82771DE6E8}"/>
              </a:ext>
            </a:extLst>
          </p:cNvPr>
          <p:cNvPicPr>
            <a:picLocks noChangeAspect="1"/>
          </p:cNvPicPr>
          <p:nvPr/>
        </p:nvPicPr>
        <p:blipFill>
          <a:blip r:embed="rId3"/>
          <a:stretch>
            <a:fillRect/>
          </a:stretch>
        </p:blipFill>
        <p:spPr>
          <a:xfrm>
            <a:off x="8899641" y="718225"/>
            <a:ext cx="2460321" cy="698199"/>
          </a:xfrm>
          <a:prstGeom prst="rect">
            <a:avLst/>
          </a:prstGeom>
        </p:spPr>
      </p:pic>
    </p:spTree>
    <p:extLst>
      <p:ext uri="{BB962C8B-B14F-4D97-AF65-F5344CB8AC3E}">
        <p14:creationId xmlns:p14="http://schemas.microsoft.com/office/powerpoint/2010/main" val="253659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6C54C9EF80994AB23D77223340F5D1" ma:contentTypeVersion="12" ma:contentTypeDescription="Create a new document." ma:contentTypeScope="" ma:versionID="bd8d848236618192b53c936797b36fe5">
  <xsd:schema xmlns:xsd="http://www.w3.org/2001/XMLSchema" xmlns:xs="http://www.w3.org/2001/XMLSchema" xmlns:p="http://schemas.microsoft.com/office/2006/metadata/properties" xmlns:ns2="a4e6679f-6577-4dcf-831f-afe537621056" xmlns:ns3="58e227d3-b933-44de-a218-69c833d2bd16" targetNamespace="http://schemas.microsoft.com/office/2006/metadata/properties" ma:root="true" ma:fieldsID="09fec20837fba0074e390b4c462e44a1" ns2:_="" ns3:_="">
    <xsd:import namespace="a4e6679f-6577-4dcf-831f-afe537621056"/>
    <xsd:import namespace="58e227d3-b933-44de-a218-69c833d2bd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6679f-6577-4dcf-831f-afe5376210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e227d3-b933-44de-a218-69c833d2bd1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E49082-9F5F-4786-BA65-D7F0CEDE02B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D1BBCF-B1B5-4C09-9E37-825FC45F1C7D}">
  <ds:schemaRefs>
    <ds:schemaRef ds:uri="58e227d3-b933-44de-a218-69c833d2bd16"/>
    <ds:schemaRef ds:uri="a4e6679f-6577-4dcf-831f-afe5376210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D933FB-AF5D-4F0B-A36A-A7270D4172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6121</TotalTime>
  <Words>2055</Words>
  <Application>Microsoft Office PowerPoint</Application>
  <PresentationFormat>Widescreen</PresentationFormat>
  <Paragraphs>225</Paragraphs>
  <Slides>27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Arial,Sans-Serif</vt:lpstr>
      <vt:lpstr>Calibri</vt:lpstr>
      <vt:lpstr>Calibri Light</vt:lpstr>
      <vt:lpstr>DarwinOffice</vt:lpstr>
      <vt:lpstr>Droid Sans</vt:lpstr>
      <vt:lpstr>Georgia</vt:lpstr>
      <vt:lpstr>Office Theme</vt:lpstr>
      <vt:lpstr>PowerPoint Presentation</vt:lpstr>
      <vt:lpstr>Land Acknowledgment</vt:lpstr>
      <vt:lpstr>Mission</vt:lpstr>
      <vt:lpstr>Vision </vt:lpstr>
      <vt:lpstr>How it started</vt:lpstr>
      <vt:lpstr>How it's going</vt:lpstr>
      <vt:lpstr>Department of Indian Work</vt:lpstr>
      <vt:lpstr>Program Areas</vt:lpstr>
      <vt:lpstr>Past, Present, Future</vt:lpstr>
      <vt:lpstr>New Location, New Van</vt:lpstr>
      <vt:lpstr>American Indian Community Center Collaborative</vt:lpstr>
      <vt:lpstr>Project Home</vt:lpstr>
      <vt:lpstr>Program Areas, Old and New</vt:lpstr>
      <vt:lpstr>Past, Present, Future</vt:lpstr>
      <vt:lpstr>Provincial House Location</vt:lpstr>
      <vt:lpstr>Provincial House Location</vt:lpstr>
      <vt:lpstr>Provincial House Location</vt:lpstr>
      <vt:lpstr>Opportunity Saint Paul</vt:lpstr>
      <vt:lpstr>Programs &amp; Partners</vt:lpstr>
      <vt:lpstr>Past, Present, Future</vt:lpstr>
      <vt:lpstr>Learning Community Events</vt:lpstr>
      <vt:lpstr>Clergy Civic Engagement</vt:lpstr>
      <vt:lpstr>Community Power-Up/Legal Clinic</vt:lpstr>
      <vt:lpstr>Legal services</vt:lpstr>
      <vt:lpstr>Past, Present, Future</vt:lpstr>
      <vt:lpstr>Get Involved!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Graves</dc:creator>
  <cp:lastModifiedBy>Sheila Sheldon</cp:lastModifiedBy>
  <cp:revision>3</cp:revision>
  <dcterms:created xsi:type="dcterms:W3CDTF">2019-10-01T20:35:06Z</dcterms:created>
  <dcterms:modified xsi:type="dcterms:W3CDTF">2022-11-03T21:42:18Z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16000</vt:r8>
  </property>
  <property fmtid="{D5CDD505-2E9C-101B-9397-08002B2CF9AE}" pid="3" name="ContentTypeId">
    <vt:lpwstr>0x0101001A6C54C9EF80994AB23D77223340F5D1</vt:lpwstr>
  </property>
</Properties>
</file>